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9"/>
  </p:notesMasterIdLst>
  <p:sldIdLst>
    <p:sldId id="256" r:id="rId2"/>
    <p:sldId id="281" r:id="rId3"/>
    <p:sldId id="369" r:id="rId4"/>
    <p:sldId id="282" r:id="rId5"/>
    <p:sldId id="368" r:id="rId6"/>
    <p:sldId id="371" r:id="rId7"/>
    <p:sldId id="370" r:id="rId8"/>
    <p:sldId id="372" r:id="rId9"/>
    <p:sldId id="373" r:id="rId10"/>
    <p:sldId id="374" r:id="rId11"/>
    <p:sldId id="375" r:id="rId12"/>
    <p:sldId id="285" r:id="rId13"/>
    <p:sldId id="286" r:id="rId14"/>
    <p:sldId id="287" r:id="rId15"/>
    <p:sldId id="291" r:id="rId16"/>
    <p:sldId id="292" r:id="rId17"/>
    <p:sldId id="376" r:id="rId18"/>
    <p:sldId id="294" r:id="rId19"/>
    <p:sldId id="295" r:id="rId20"/>
    <p:sldId id="296" r:id="rId21"/>
    <p:sldId id="297" r:id="rId22"/>
    <p:sldId id="298" r:id="rId23"/>
    <p:sldId id="299" r:id="rId24"/>
    <p:sldId id="300" r:id="rId25"/>
    <p:sldId id="301" r:id="rId26"/>
    <p:sldId id="302" r:id="rId27"/>
    <p:sldId id="303" r:id="rId28"/>
    <p:sldId id="377" r:id="rId29"/>
    <p:sldId id="378" r:id="rId30"/>
    <p:sldId id="305" r:id="rId31"/>
    <p:sldId id="306" r:id="rId32"/>
    <p:sldId id="308" r:id="rId33"/>
    <p:sldId id="309" r:id="rId34"/>
    <p:sldId id="310" r:id="rId35"/>
    <p:sldId id="311" r:id="rId36"/>
    <p:sldId id="313" r:id="rId37"/>
    <p:sldId id="314" r:id="rId38"/>
    <p:sldId id="315" r:id="rId39"/>
    <p:sldId id="316" r:id="rId40"/>
    <p:sldId id="317" r:id="rId41"/>
    <p:sldId id="318" r:id="rId42"/>
    <p:sldId id="319" r:id="rId43"/>
    <p:sldId id="320" r:id="rId44"/>
    <p:sldId id="321" r:id="rId45"/>
    <p:sldId id="322" r:id="rId46"/>
    <p:sldId id="323" r:id="rId47"/>
    <p:sldId id="324" r:id="rId48"/>
    <p:sldId id="325" r:id="rId49"/>
    <p:sldId id="326" r:id="rId50"/>
    <p:sldId id="327" r:id="rId51"/>
    <p:sldId id="328" r:id="rId52"/>
    <p:sldId id="329" r:id="rId53"/>
    <p:sldId id="330" r:id="rId54"/>
    <p:sldId id="331" r:id="rId55"/>
    <p:sldId id="384" r:id="rId56"/>
    <p:sldId id="404" r:id="rId57"/>
    <p:sldId id="383" r:id="rId58"/>
    <p:sldId id="405" r:id="rId59"/>
    <p:sldId id="406" r:id="rId60"/>
    <p:sldId id="332" r:id="rId61"/>
    <p:sldId id="333" r:id="rId62"/>
    <p:sldId id="334" r:id="rId63"/>
    <p:sldId id="449" r:id="rId64"/>
    <p:sldId id="335" r:id="rId65"/>
    <p:sldId id="381" r:id="rId66"/>
    <p:sldId id="407" r:id="rId67"/>
    <p:sldId id="408" r:id="rId68"/>
    <p:sldId id="382" r:id="rId69"/>
    <p:sldId id="336" r:id="rId70"/>
    <p:sldId id="337" r:id="rId71"/>
    <p:sldId id="338" r:id="rId72"/>
    <p:sldId id="339" r:id="rId73"/>
    <p:sldId id="340" r:id="rId74"/>
    <p:sldId id="341" r:id="rId75"/>
    <p:sldId id="343" r:id="rId76"/>
    <p:sldId id="409" r:id="rId77"/>
    <p:sldId id="411" r:id="rId78"/>
    <p:sldId id="410" r:id="rId79"/>
    <p:sldId id="412" r:id="rId80"/>
    <p:sldId id="386" r:id="rId81"/>
    <p:sldId id="414" r:id="rId82"/>
    <p:sldId id="415" r:id="rId83"/>
    <p:sldId id="417" r:id="rId84"/>
    <p:sldId id="418" r:id="rId85"/>
    <p:sldId id="419" r:id="rId86"/>
    <p:sldId id="422" r:id="rId87"/>
    <p:sldId id="420" r:id="rId88"/>
    <p:sldId id="421" r:id="rId89"/>
    <p:sldId id="380" r:id="rId90"/>
    <p:sldId id="379" r:id="rId91"/>
    <p:sldId id="351" r:id="rId92"/>
    <p:sldId id="387" r:id="rId93"/>
    <p:sldId id="423" r:id="rId94"/>
    <p:sldId id="424" r:id="rId95"/>
    <p:sldId id="388" r:id="rId96"/>
    <p:sldId id="425" r:id="rId97"/>
    <p:sldId id="440" r:id="rId98"/>
    <p:sldId id="353" r:id="rId99"/>
    <p:sldId id="352" r:id="rId100"/>
    <p:sldId id="354" r:id="rId101"/>
    <p:sldId id="355" r:id="rId102"/>
    <p:sldId id="389" r:id="rId103"/>
    <p:sldId id="390" r:id="rId104"/>
    <p:sldId id="356" r:id="rId105"/>
    <p:sldId id="357" r:id="rId106"/>
    <p:sldId id="358" r:id="rId107"/>
    <p:sldId id="359" r:id="rId108"/>
    <p:sldId id="360" r:id="rId109"/>
    <p:sldId id="361" r:id="rId110"/>
    <p:sldId id="392" r:id="rId111"/>
    <p:sldId id="426" r:id="rId112"/>
    <p:sldId id="391" r:id="rId113"/>
    <p:sldId id="393" r:id="rId114"/>
    <p:sldId id="436" r:id="rId115"/>
    <p:sldId id="437" r:id="rId116"/>
    <p:sldId id="395" r:id="rId117"/>
    <p:sldId id="396" r:id="rId118"/>
    <p:sldId id="430" r:id="rId119"/>
    <p:sldId id="431" r:id="rId120"/>
    <p:sldId id="432" r:id="rId121"/>
    <p:sldId id="433" r:id="rId122"/>
    <p:sldId id="434" r:id="rId123"/>
    <p:sldId id="397" r:id="rId124"/>
    <p:sldId id="427" r:id="rId125"/>
    <p:sldId id="428" r:id="rId126"/>
    <p:sldId id="429" r:id="rId127"/>
    <p:sldId id="398" r:id="rId128"/>
    <p:sldId id="399" r:id="rId129"/>
    <p:sldId id="400" r:id="rId130"/>
    <p:sldId id="401" r:id="rId131"/>
    <p:sldId id="402" r:id="rId132"/>
    <p:sldId id="362" r:id="rId133"/>
    <p:sldId id="363" r:id="rId134"/>
    <p:sldId id="445" r:id="rId135"/>
    <p:sldId id="444" r:id="rId136"/>
    <p:sldId id="394" r:id="rId137"/>
    <p:sldId id="439" r:id="rId138"/>
    <p:sldId id="443" r:id="rId139"/>
    <p:sldId id="364" r:id="rId140"/>
    <p:sldId id="403" r:id="rId141"/>
    <p:sldId id="365" r:id="rId142"/>
    <p:sldId id="441" r:id="rId143"/>
    <p:sldId id="442" r:id="rId144"/>
    <p:sldId id="446" r:id="rId145"/>
    <p:sldId id="448" r:id="rId146"/>
    <p:sldId id="366" r:id="rId147"/>
    <p:sldId id="367" r:id="rId148"/>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sz="2400"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sz="2400"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sz="2400"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a:srgbClr val="4D4D4D"/>
    <a:srgbClr val="B92D14"/>
    <a:srgbClr val="35759D"/>
    <a:srgbClr val="35B19D"/>
    <a:srgbClr val="20A6C6"/>
    <a:srgbClr val="DEDEDE"/>
    <a:srgbClr val="0033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2536" autoAdjust="0"/>
    <p:restoredTop sz="95596" autoAdjust="0"/>
  </p:normalViewPr>
  <p:slideViewPr>
    <p:cSldViewPr>
      <p:cViewPr varScale="1">
        <p:scale>
          <a:sx n="116" d="100"/>
          <a:sy n="116" d="100"/>
        </p:scale>
        <p:origin x="1062" y="108"/>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en-US"/>
          </a:p>
        </p:txBody>
      </p:sp>
      <p:sp>
        <p:nvSpPr>
          <p:cNvPr id="819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en-US"/>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F8971ECC-16DC-4C57-A375-628F02D96975}" type="slidenum">
              <a:rPr lang="en-US" altLang="en-US"/>
              <a:pPr/>
              <a:t>‹#›</a:t>
            </a:fld>
            <a:endParaRPr lang="en-US" altLang="en-US"/>
          </a:p>
        </p:txBody>
      </p:sp>
    </p:spTree>
    <p:extLst>
      <p:ext uri="{BB962C8B-B14F-4D97-AF65-F5344CB8AC3E}">
        <p14:creationId xmlns:p14="http://schemas.microsoft.com/office/powerpoint/2010/main" val="389116044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3149E4-AFB3-4AC7-A56D-9B4852B8A5D8}" type="slidenum">
              <a:rPr lang="en-US" altLang="en-US"/>
              <a:pPr/>
              <a:t>1</a:t>
            </a:fld>
            <a:endParaRPr lang="en-US" alt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3855320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971ECC-16DC-4C57-A375-628F02D96975}" type="slidenum">
              <a:rPr lang="en-US" altLang="en-US" smtClean="0"/>
              <a:pPr/>
              <a:t>25</a:t>
            </a:fld>
            <a:endParaRPr lang="en-US" altLang="en-US"/>
          </a:p>
        </p:txBody>
      </p:sp>
    </p:spTree>
    <p:extLst>
      <p:ext uri="{BB962C8B-B14F-4D97-AF65-F5344CB8AC3E}">
        <p14:creationId xmlns:p14="http://schemas.microsoft.com/office/powerpoint/2010/main" val="1962700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7E334D-B3B1-4B63-A4AF-F19D6311DA36}" type="slidenum">
              <a:rPr lang="en-US" smtClean="0"/>
              <a:pPr/>
              <a:t>61</a:t>
            </a:fld>
            <a:endParaRPr lang="en-US"/>
          </a:p>
        </p:txBody>
      </p:sp>
    </p:spTree>
    <p:extLst>
      <p:ext uri="{BB962C8B-B14F-4D97-AF65-F5344CB8AC3E}">
        <p14:creationId xmlns:p14="http://schemas.microsoft.com/office/powerpoint/2010/main" val="3769070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7E334D-B3B1-4B63-A4AF-F19D6311DA36}" type="slidenum">
              <a:rPr lang="en-US" smtClean="0"/>
              <a:pPr/>
              <a:t>62</a:t>
            </a:fld>
            <a:endParaRPr lang="en-US"/>
          </a:p>
        </p:txBody>
      </p:sp>
    </p:spTree>
    <p:extLst>
      <p:ext uri="{BB962C8B-B14F-4D97-AF65-F5344CB8AC3E}">
        <p14:creationId xmlns:p14="http://schemas.microsoft.com/office/powerpoint/2010/main" val="3680440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90600" y="5334000"/>
            <a:ext cx="7772400" cy="70485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algn="r">
              <a:defRPr sz="3600">
                <a:solidFill>
                  <a:schemeClr val="bg1"/>
                </a:solidFill>
              </a:defRPr>
            </a:lvl1pPr>
          </a:lstStyle>
          <a:p>
            <a:pPr lvl="0"/>
            <a:r>
              <a:rPr lang="en-US" altLang="en-US" noProof="0" smtClean="0"/>
              <a:t>Click to edit Master title style</a:t>
            </a:r>
          </a:p>
        </p:txBody>
      </p:sp>
      <p:sp>
        <p:nvSpPr>
          <p:cNvPr id="3075" name="Rectangle 3"/>
          <p:cNvSpPr>
            <a:spLocks noGrp="1" noChangeArrowheads="1"/>
          </p:cNvSpPr>
          <p:nvPr>
            <p:ph type="subTitle" idx="1"/>
          </p:nvPr>
        </p:nvSpPr>
        <p:spPr>
          <a:xfrm>
            <a:off x="990600" y="5867400"/>
            <a:ext cx="7772400" cy="53340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marL="0" indent="0" algn="r">
              <a:buFontTx/>
              <a:buNone/>
              <a:defRPr sz="2400">
                <a:solidFill>
                  <a:schemeClr val="bg1"/>
                </a:solidFill>
              </a:defRPr>
            </a:lvl1pPr>
          </a:lstStyle>
          <a:p>
            <a:pPr lvl="0"/>
            <a:r>
              <a:rPr lang="en-US" altLang="en-US" noProof="0" smtClean="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0007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417638"/>
            <a:ext cx="18288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417638"/>
            <a:ext cx="53340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6221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8842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3397662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38400"/>
            <a:ext cx="35814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438400"/>
            <a:ext cx="35814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2212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425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43296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0727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685422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527593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417638"/>
            <a:ext cx="73152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2438400"/>
            <a:ext cx="7315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www.earthsendangered.com/search-regions3.asp?search=1&amp;sgroup=allgroups&amp;ID=270" TargetMode="External"/><Relationship Id="rId2" Type="http://schemas.openxmlformats.org/officeDocument/2006/relationships/image" Target="../media/image86.jp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G"/><Relationship Id="rId1" Type="http://schemas.openxmlformats.org/officeDocument/2006/relationships/slideLayout" Target="../slideLayouts/slideLayout6.xml"/><Relationship Id="rId5" Type="http://schemas.openxmlformats.org/officeDocument/2006/relationships/image" Target="../media/image109.jpg"/><Relationship Id="rId4" Type="http://schemas.openxmlformats.org/officeDocument/2006/relationships/image" Target="../media/image108.JPG"/></Relationships>
</file>

<file path=ppt/slides/_rels/slide127.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hyperlink" Target="https://www.google.com/url?sa=t&amp;rct=j&amp;q=&amp;esrc=s&amp;source=web&amp;cd=36&amp;ved=2ahUKEwirkbbtlpTpAhU3B50JHWalCFYQFjAjegQICBAB&amp;url=https://pollinators.msu.edu/publications/building-and-managing-bee-hotels-for-wild-bees/&amp;usg=AOvVaw2DycILrXDI9ebYn9tXcKIJ" TargetMode="Externa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1.jpg"/><Relationship Id="rId7" Type="http://schemas.openxmlformats.org/officeDocument/2006/relationships/image" Target="../media/image115.jpeg"/><Relationship Id="rId2" Type="http://schemas.openxmlformats.org/officeDocument/2006/relationships/hyperlink" Target="http://ohiodnr.gov/invasivespecies" TargetMode="Externa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jpg"/><Relationship Id="rId4" Type="http://schemas.openxmlformats.org/officeDocument/2006/relationships/image" Target="../media/image112.jp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ohiodnr.gov/invasivespecies" TargetMode="Externa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jpeg"/></Relationships>
</file>

<file path=ppt/slides/_rels/slide13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g"/><Relationship Id="rId1" Type="http://schemas.openxmlformats.org/officeDocument/2006/relationships/slideLayout" Target="../slideLayouts/slideLayout6.xml"/><Relationship Id="rId4" Type="http://schemas.openxmlformats.org/officeDocument/2006/relationships/image" Target="../media/image129.jpg"/></Relationships>
</file>

<file path=ppt/slides/_rels/slide14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0.jpg"/></Relationships>
</file>

<file path=ppt/slides/_rels/slide6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2.jpg"/></Relationships>
</file>

<file path=ppt/slides/_rels/slide6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a:xfrm>
            <a:off x="95250" y="2724150"/>
            <a:ext cx="3276600" cy="1695450"/>
          </a:xfrm>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pPr algn="ctr"/>
            <a:r>
              <a:rPr lang="en-US" altLang="en-US" dirty="0" smtClean="0"/>
              <a:t>Environmental Science Merit Badge</a:t>
            </a:r>
            <a:endParaRPr lang="ru-RU" altLang="en-US" dirty="0"/>
          </a:p>
        </p:txBody>
      </p:sp>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200" y="228600"/>
            <a:ext cx="1907858" cy="1982189"/>
          </a:xfrm>
          <a:prstGeom prst="rect">
            <a:avLst/>
          </a:prstGeom>
        </p:spPr>
      </p:pic>
      <p:sp>
        <p:nvSpPr>
          <p:cNvPr id="2" name="TextBox 1"/>
          <p:cNvSpPr txBox="1"/>
          <p:nvPr/>
        </p:nvSpPr>
        <p:spPr>
          <a:xfrm>
            <a:off x="152400" y="4800600"/>
            <a:ext cx="2800350" cy="830997"/>
          </a:xfrm>
          <a:prstGeom prst="rect">
            <a:avLst/>
          </a:prstGeom>
          <a:noFill/>
        </p:spPr>
        <p:txBody>
          <a:bodyPr wrap="square" rtlCol="0">
            <a:spAutoFit/>
          </a:bodyPr>
          <a:lstStyle/>
          <a:p>
            <a:r>
              <a:rPr lang="en-US" dirty="0" smtClean="0"/>
              <a:t>Troops 344 &amp; 9344</a:t>
            </a:r>
          </a:p>
          <a:p>
            <a:r>
              <a:rPr lang="en-US" dirty="0" smtClean="0"/>
              <a:t>Pemberville, OH</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08637" y="1602259"/>
            <a:ext cx="7924800" cy="1219200"/>
          </a:xfrm>
        </p:spPr>
        <p:txBody>
          <a:bodyPr/>
          <a:lstStyle/>
          <a:p>
            <a:pPr marL="342900" indent="-342900">
              <a:buFont typeface="+mj-lt"/>
              <a:buAutoNum type="arabicPeriod" startAt="3"/>
            </a:pPr>
            <a:r>
              <a:rPr lang="en-US" sz="1800" dirty="0" smtClean="0"/>
              <a:t>Do ONE activity from seven of the following categories (using the activities in the merit badge pamphlet as the basis for planning and carrying out your projects):</a:t>
            </a:r>
            <a:endParaRPr lang="en-US" sz="1800" dirty="0"/>
          </a:p>
        </p:txBody>
      </p:sp>
      <p:sp>
        <p:nvSpPr>
          <p:cNvPr id="2" name="Content Placeholder 1"/>
          <p:cNvSpPr>
            <a:spLocks noGrp="1"/>
          </p:cNvSpPr>
          <p:nvPr>
            <p:ph idx="1"/>
          </p:nvPr>
        </p:nvSpPr>
        <p:spPr>
          <a:xfrm>
            <a:off x="908637" y="2819400"/>
            <a:ext cx="7315200" cy="3505200"/>
          </a:xfrm>
        </p:spPr>
        <p:txBody>
          <a:bodyPr>
            <a:normAutofit fontScale="70000" lnSpcReduction="20000"/>
          </a:bodyPr>
          <a:lstStyle/>
          <a:p>
            <a:pPr marL="880110" lvl="1" indent="-514350">
              <a:buFont typeface="+mj-lt"/>
              <a:buAutoNum type="alphaLcPeriod" startAt="8"/>
            </a:pPr>
            <a:r>
              <a:rPr lang="en-US" i="1" dirty="0" smtClean="0"/>
              <a:t>Invasive Species</a:t>
            </a:r>
            <a:r>
              <a:rPr lang="en-US" dirty="0" smtClean="0"/>
              <a:t> </a:t>
            </a:r>
          </a:p>
          <a:p>
            <a:pPr marL="982980" lvl="2" indent="-342900">
              <a:buFont typeface="+mj-lt"/>
              <a:buAutoNum type="arabicPeriod"/>
            </a:pPr>
            <a:r>
              <a:rPr lang="en-US" dirty="0" smtClean="0"/>
              <a:t>Learn to identify the major invasive plant species in your community or camp and explain to your counselor what can be done to either eradicate or control their spread. </a:t>
            </a:r>
          </a:p>
          <a:p>
            <a:pPr marL="982980" lvl="2" indent="-342900">
              <a:buFont typeface="+mj-lt"/>
              <a:buAutoNum type="arabicPeriod"/>
            </a:pPr>
            <a:r>
              <a:rPr lang="en-US" dirty="0" smtClean="0"/>
              <a:t>Do research on two invasive plant or animal species in your community or camp. Find out where the species originated, how they were transported to the United States, their life history, how they are spread, and the recommended means to eradicate or control their spread. Report your research orally or in writing to your counselor. </a:t>
            </a:r>
          </a:p>
          <a:p>
            <a:pPr marL="982980" lvl="2" indent="-342900">
              <a:buFont typeface="+mj-lt"/>
              <a:buAutoNum type="arabicPeriod"/>
            </a:pPr>
            <a:r>
              <a:rPr lang="en-US" dirty="0" smtClean="0"/>
              <a:t>Take part in a project of at least one hour to eradicate or control the spread of an invasive plant species in your community or camp. </a:t>
            </a:r>
            <a:endParaRPr lang="en-US" dirty="0"/>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smtClean="0">
                <a:solidFill>
                  <a:schemeClr val="bg1"/>
                </a:solidFill>
              </a:rPr>
              <a:t>Environmental Science Merit Badge Requirements</a:t>
            </a:r>
            <a:endParaRPr lang="en-US" sz="2400" dirty="0">
              <a:solidFill>
                <a:schemeClr val="bg1"/>
              </a:solidFill>
            </a:endParaRPr>
          </a:p>
        </p:txBody>
      </p:sp>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4184" y="1210232"/>
            <a:ext cx="762000" cy="791687"/>
          </a:xfrm>
          <a:prstGeom prst="rect">
            <a:avLst/>
          </a:prstGeom>
        </p:spPr>
      </p:pic>
    </p:spTree>
    <p:extLst>
      <p:ext uri="{BB962C8B-B14F-4D97-AF65-F5344CB8AC3E}">
        <p14:creationId xmlns:p14="http://schemas.microsoft.com/office/powerpoint/2010/main" val="3222873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idx="1"/>
          </p:nvPr>
        </p:nvSpPr>
        <p:spPr>
          <a:xfrm>
            <a:off x="0" y="1524000"/>
            <a:ext cx="8077200" cy="5105400"/>
          </a:xfrm>
        </p:spPr>
        <p:txBody>
          <a:bodyPr>
            <a:normAutofit fontScale="92500" lnSpcReduction="20000"/>
          </a:bodyPr>
          <a:lstStyle/>
          <a:p>
            <a:pPr marL="822960" lvl="1" indent="-457200">
              <a:buFont typeface="+mj-lt"/>
              <a:buAutoNum type="arabicPeriod" startAt="3"/>
            </a:pPr>
            <a:r>
              <a:rPr lang="en-US" sz="2600" dirty="0" smtClean="0"/>
              <a:t>Do ONE activity from seven of the following categories (using the activities in the merit badge pamphlet as the basis for planning and carrying out your projects):</a:t>
            </a:r>
          </a:p>
          <a:p>
            <a:pPr marL="1223010" lvl="2" indent="-457200">
              <a:buFont typeface="+mj-lt"/>
              <a:buAutoNum type="alphaLcPeriod" startAt="5"/>
            </a:pPr>
            <a:r>
              <a:rPr lang="en-US" sz="2200" i="1" dirty="0" smtClean="0"/>
              <a:t>Endangered Species</a:t>
            </a:r>
          </a:p>
          <a:p>
            <a:pPr marL="1680210" lvl="3" indent="-457200">
              <a:buFont typeface="+mj-lt"/>
              <a:buAutoNum type="arabicPeriod"/>
            </a:pPr>
            <a:r>
              <a:rPr lang="en-US" sz="1900" dirty="0" smtClean="0"/>
              <a:t>Do </a:t>
            </a:r>
            <a:r>
              <a:rPr lang="en-US" sz="1900" dirty="0"/>
              <a:t>research on one endangered species found in your state. Find out what its natural habitat is, why it is endangered, what is being done to preserve it, and how many individual organisms are left in the wild. Prepare a 100-word report about the organism, including a drawing. Present your report to your patrol or </a:t>
            </a:r>
            <a:r>
              <a:rPr lang="en-US" sz="1900" dirty="0" smtClean="0"/>
              <a:t>troop.</a:t>
            </a:r>
          </a:p>
          <a:p>
            <a:pPr marL="1680210" lvl="3" indent="-457200">
              <a:buFont typeface="+mj-lt"/>
              <a:buAutoNum type="arabicPeriod"/>
            </a:pPr>
            <a:r>
              <a:rPr lang="en-US" sz="1900" dirty="0" smtClean="0"/>
              <a:t>Do </a:t>
            </a:r>
            <a:r>
              <a:rPr lang="en-US" sz="1900" dirty="0"/>
              <a:t>research on one species that was endangered or threatened but which has now recovered. Find out how the organism recovered, and what its new status is. Write a 100-word report on the species and discuss it with your </a:t>
            </a:r>
            <a:r>
              <a:rPr lang="en-US" sz="1900" dirty="0" smtClean="0"/>
              <a:t>counselor.</a:t>
            </a:r>
          </a:p>
          <a:p>
            <a:pPr marL="1680210" lvl="3" indent="-457200">
              <a:buFont typeface="+mj-lt"/>
              <a:buAutoNum type="arabicPeriod"/>
            </a:pPr>
            <a:r>
              <a:rPr lang="en-US" sz="1900" dirty="0" smtClean="0"/>
              <a:t>With </a:t>
            </a:r>
            <a:r>
              <a:rPr lang="en-US" sz="1900" dirty="0"/>
              <a:t>your parent's and counselor's approval, work with a natural resource professional to identify two projects that have been approved to improve the habitat for a threatened or endangered species in your area. Visit the site of one of these projects and report on what you saw. </a:t>
            </a:r>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3e</a:t>
            </a:r>
            <a:endParaRPr lang="en-US" sz="2400" dirty="0">
              <a:solidFill>
                <a:schemeClr val="bg1"/>
              </a:solidFill>
            </a:endParaRPr>
          </a:p>
        </p:txBody>
      </p:sp>
    </p:spTree>
    <p:extLst>
      <p:ext uri="{BB962C8B-B14F-4D97-AF65-F5344CB8AC3E}">
        <p14:creationId xmlns:p14="http://schemas.microsoft.com/office/powerpoint/2010/main" val="1293397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4800" y="3305133"/>
            <a:ext cx="4038600" cy="2714667"/>
          </a:xfrm>
        </p:spPr>
      </p:pic>
      <p:sp>
        <p:nvSpPr>
          <p:cNvPr id="3" name="Content Placeholder 2"/>
          <p:cNvSpPr>
            <a:spLocks noGrp="1"/>
          </p:cNvSpPr>
          <p:nvPr>
            <p:ph sz="half" idx="2"/>
          </p:nvPr>
        </p:nvSpPr>
        <p:spPr>
          <a:xfrm>
            <a:off x="4572000" y="3298020"/>
            <a:ext cx="4191000" cy="3261458"/>
          </a:xfrm>
        </p:spPr>
        <p:txBody>
          <a:bodyPr>
            <a:normAutofit/>
          </a:bodyPr>
          <a:lstStyle/>
          <a:p>
            <a:r>
              <a:rPr lang="en-US" sz="2000" b="1" dirty="0"/>
              <a:t>Endangered:</a:t>
            </a:r>
            <a:r>
              <a:rPr lang="en-US" sz="2000" dirty="0"/>
              <a:t> A native species or subspecies threatened with extirpation from the state. The danger may result from one or more causes, such as habitat loss, pollution, predation, interspecific competition, or disease.</a:t>
            </a:r>
          </a:p>
        </p:txBody>
      </p:sp>
      <p:sp>
        <p:nvSpPr>
          <p:cNvPr id="7" name="Rectangle 6"/>
          <p:cNvSpPr/>
          <p:nvPr/>
        </p:nvSpPr>
        <p:spPr>
          <a:xfrm>
            <a:off x="152400" y="6019800"/>
            <a:ext cx="4343400" cy="400110"/>
          </a:xfrm>
          <a:prstGeom prst="rect">
            <a:avLst/>
          </a:prstGeom>
        </p:spPr>
        <p:txBody>
          <a:bodyPr wrap="square">
            <a:spAutoFit/>
          </a:bodyPr>
          <a:lstStyle/>
          <a:p>
            <a:r>
              <a:rPr lang="en-US" sz="2000" dirty="0">
                <a:hlinkClick r:id="rId3"/>
              </a:rPr>
              <a:t>Ohio's Endangered Species</a:t>
            </a:r>
            <a:endParaRPr lang="en-US" sz="2000" dirty="0"/>
          </a:p>
        </p:txBody>
      </p:sp>
      <p:sp>
        <p:nvSpPr>
          <p:cNvPr id="8" name="TextBox 7"/>
          <p:cNvSpPr txBox="1"/>
          <p:nvPr/>
        </p:nvSpPr>
        <p:spPr>
          <a:xfrm>
            <a:off x="1143000" y="6324600"/>
            <a:ext cx="2267270" cy="400110"/>
          </a:xfrm>
          <a:prstGeom prst="rect">
            <a:avLst/>
          </a:prstGeom>
          <a:noFill/>
        </p:spPr>
        <p:txBody>
          <a:bodyPr wrap="square" rtlCol="0">
            <a:spAutoFit/>
          </a:bodyPr>
          <a:lstStyle/>
          <a:p>
            <a:r>
              <a:rPr lang="en-US" sz="2000" dirty="0" smtClean="0"/>
              <a:t>Click for listing</a:t>
            </a:r>
            <a:endParaRPr lang="en-US" sz="2000" dirty="0"/>
          </a:p>
        </p:txBody>
      </p:sp>
      <p:sp>
        <p:nvSpPr>
          <p:cNvPr id="9"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3e1</a:t>
            </a:r>
            <a:endParaRPr lang="en-US" sz="2400" dirty="0">
              <a:solidFill>
                <a:schemeClr val="bg1"/>
              </a:solidFill>
            </a:endParaRPr>
          </a:p>
        </p:txBody>
      </p:sp>
      <p:sp>
        <p:nvSpPr>
          <p:cNvPr id="4" name="TextBox 3"/>
          <p:cNvSpPr txBox="1"/>
          <p:nvPr/>
        </p:nvSpPr>
        <p:spPr>
          <a:xfrm>
            <a:off x="100914" y="1487060"/>
            <a:ext cx="7467600" cy="1477328"/>
          </a:xfrm>
          <a:prstGeom prst="rect">
            <a:avLst/>
          </a:prstGeom>
          <a:noFill/>
        </p:spPr>
        <p:txBody>
          <a:bodyPr wrap="square" rtlCol="0">
            <a:spAutoFit/>
          </a:bodyPr>
          <a:lstStyle/>
          <a:p>
            <a:pPr algn="l"/>
            <a:r>
              <a:rPr lang="en-US" sz="1800" dirty="0"/>
              <a:t>Do research on one endangered species found in your state. Find out what its natural habitat is, why it is endangered, what is being done to preserve it, and how many individual organisms are left in the wild. Prepare a 100-word report about the organism, including a drawing. Present your report to your patrol or troop</a:t>
            </a:r>
            <a:r>
              <a:rPr lang="en-US" sz="1800" dirty="0" smtClean="0"/>
              <a:t>.</a:t>
            </a:r>
            <a:endParaRPr lang="en-US" sz="1800" dirty="0"/>
          </a:p>
        </p:txBody>
      </p:sp>
    </p:spTree>
    <p:extLst>
      <p:ext uri="{BB962C8B-B14F-4D97-AF65-F5344CB8AC3E}">
        <p14:creationId xmlns:p14="http://schemas.microsoft.com/office/powerpoint/2010/main" val="291434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447800"/>
            <a:ext cx="8001000" cy="1477962"/>
          </a:xfrm>
        </p:spPr>
        <p:txBody>
          <a:bodyPr/>
          <a:lstStyle/>
          <a:p>
            <a:r>
              <a:rPr lang="en-US" sz="2000" dirty="0"/>
              <a:t>Do research on one species that was endangered or threatened but which has now recovered. Find out how the organism recovered, and what its new status is. Write a 100-word report on the species and discuss it with your counselor.</a:t>
            </a:r>
            <a:br>
              <a:rPr lang="en-US" sz="2000" dirty="0"/>
            </a:br>
            <a:endParaRPr lang="en-US" sz="2000" dirty="0"/>
          </a:p>
        </p:txBody>
      </p:sp>
      <p:sp>
        <p:nvSpPr>
          <p:cNvPr id="3" name="Content Placeholder 2"/>
          <p:cNvSpPr>
            <a:spLocks noGrp="1"/>
          </p:cNvSpPr>
          <p:nvPr>
            <p:ph idx="1"/>
          </p:nvPr>
        </p:nvSpPr>
        <p:spPr>
          <a:xfrm>
            <a:off x="228600" y="2743200"/>
            <a:ext cx="7772400" cy="4038600"/>
          </a:xfrm>
        </p:spPr>
        <p:txBody>
          <a:bodyPr/>
          <a:lstStyle/>
          <a:p>
            <a:pPr marL="0" indent="0">
              <a:buNone/>
            </a:pPr>
            <a:r>
              <a:rPr lang="en-US" sz="1800" b="1" dirty="0" smtClean="0"/>
              <a:t>How Does an Endangered Species Recover?</a:t>
            </a:r>
          </a:p>
          <a:p>
            <a:pPr marL="0" indent="0">
              <a:buNone/>
            </a:pPr>
            <a:r>
              <a:rPr lang="en-US" sz="1800" dirty="0" smtClean="0"/>
              <a:t>Sometimes a commitment of time, money, and other resources can bring a species back from the edge of extinction. In this activity, you will research one such species and learn its recovery story.</a:t>
            </a:r>
          </a:p>
          <a:p>
            <a:pPr marL="0" indent="0">
              <a:buNone/>
            </a:pPr>
            <a:r>
              <a:rPr lang="en-US" sz="1800" b="1" dirty="0" smtClean="0"/>
              <a:t>Procedure</a:t>
            </a:r>
          </a:p>
          <a:p>
            <a:pPr marL="0" indent="0">
              <a:buNone/>
            </a:pPr>
            <a:r>
              <a:rPr lang="en-US" sz="1800" b="1" dirty="0" smtClean="0"/>
              <a:t>Step1</a:t>
            </a:r>
            <a:r>
              <a:rPr lang="en-US" sz="1800" dirty="0" smtClean="0"/>
              <a:t> – Using resources you have found at the library, at home, or on the internet (with your parent’s permission), make a list of endangered species that have recovered. You could write to the World Wildlife Fund and other organizations that focus on plant or wildlife conservation. </a:t>
            </a:r>
          </a:p>
          <a:p>
            <a:pPr marL="0" indent="0">
              <a:buNone/>
            </a:pPr>
            <a:r>
              <a:rPr lang="en-US" sz="1800" b="1" dirty="0" smtClean="0"/>
              <a:t>Step 2</a:t>
            </a:r>
            <a:r>
              <a:rPr lang="en-US" sz="1800" dirty="0" smtClean="0"/>
              <a:t> – Choose one species that has recovered from near-extinction and research how it recovered. Find out what is the status of the species today.</a:t>
            </a:r>
          </a:p>
          <a:p>
            <a:pPr marL="0" indent="0">
              <a:buNone/>
            </a:pPr>
            <a:r>
              <a:rPr lang="en-US" sz="1800" b="1" dirty="0" smtClean="0"/>
              <a:t>Step 3</a:t>
            </a:r>
            <a:r>
              <a:rPr lang="en-US" sz="1800" dirty="0" smtClean="0"/>
              <a:t> – Write a 100 word report on the species.</a:t>
            </a:r>
          </a:p>
          <a:p>
            <a:pPr marL="0" indent="0">
              <a:buNone/>
            </a:pPr>
            <a:r>
              <a:rPr lang="en-US" sz="1800" b="1" dirty="0" smtClean="0"/>
              <a:t>Step 4</a:t>
            </a:r>
            <a:r>
              <a:rPr lang="en-US" sz="1800" dirty="0" smtClean="0"/>
              <a:t> – Discuss your report with your counselor.</a:t>
            </a:r>
            <a:endParaRPr lang="en-US" sz="1800" b="1" dirty="0"/>
          </a:p>
        </p:txBody>
      </p:sp>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3e2</a:t>
            </a:r>
            <a:endParaRPr lang="en-US" sz="2400" dirty="0">
              <a:solidFill>
                <a:schemeClr val="bg1"/>
              </a:solidFill>
            </a:endParaRPr>
          </a:p>
        </p:txBody>
      </p:sp>
    </p:spTree>
    <p:extLst>
      <p:ext uri="{BB962C8B-B14F-4D97-AF65-F5344CB8AC3E}">
        <p14:creationId xmlns:p14="http://schemas.microsoft.com/office/powerpoint/2010/main" val="12111898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0"/>
            <a:ext cx="7315200" cy="1524000"/>
          </a:xfrm>
        </p:spPr>
        <p:txBody>
          <a:bodyPr/>
          <a:lstStyle/>
          <a:p>
            <a:pPr marL="0" indent="0">
              <a:buNone/>
            </a:pPr>
            <a:r>
              <a:rPr lang="en-US" sz="1800" dirty="0" smtClean="0"/>
              <a:t>With </a:t>
            </a:r>
            <a:r>
              <a:rPr lang="en-US" sz="1800" dirty="0"/>
              <a:t>your parent's and counselor's approval, work with a natural resource professional to identify two projects that have been approved to improve the habitat for a threatened or endangered species in your area. Visit the site of one of these projects and report on what you saw. </a:t>
            </a:r>
          </a:p>
          <a:p>
            <a:endParaRPr lang="en-US" dirty="0"/>
          </a:p>
        </p:txBody>
      </p:sp>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3e3</a:t>
            </a:r>
            <a:endParaRPr lang="en-US" sz="2400" dirty="0">
              <a:solidFill>
                <a:schemeClr val="bg1"/>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276600"/>
            <a:ext cx="3276600" cy="1841553"/>
          </a:xfrm>
          <a:prstGeom prst="rect">
            <a:avLst/>
          </a:prstGeom>
        </p:spPr>
      </p:pic>
      <p:sp>
        <p:nvSpPr>
          <p:cNvPr id="5" name="TextBox 4"/>
          <p:cNvSpPr txBox="1"/>
          <p:nvPr/>
        </p:nvSpPr>
        <p:spPr>
          <a:xfrm>
            <a:off x="228600" y="5181600"/>
            <a:ext cx="3276600" cy="338554"/>
          </a:xfrm>
          <a:prstGeom prst="rect">
            <a:avLst/>
          </a:prstGeom>
          <a:noFill/>
        </p:spPr>
        <p:txBody>
          <a:bodyPr wrap="square" rtlCol="0">
            <a:spAutoFit/>
          </a:bodyPr>
          <a:lstStyle/>
          <a:p>
            <a:r>
              <a:rPr lang="en-US" sz="1600" dirty="0" smtClean="0"/>
              <a:t>Lake Erie Water Snake</a:t>
            </a:r>
            <a:endParaRPr lang="en-US" sz="1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3276600"/>
            <a:ext cx="2086601" cy="247937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3265244"/>
            <a:ext cx="2946076" cy="2209800"/>
          </a:xfrm>
          <a:prstGeom prst="rect">
            <a:avLst/>
          </a:prstGeom>
        </p:spPr>
      </p:pic>
      <p:sp>
        <p:nvSpPr>
          <p:cNvPr id="8" name="TextBox 7"/>
          <p:cNvSpPr txBox="1"/>
          <p:nvPr/>
        </p:nvSpPr>
        <p:spPr>
          <a:xfrm>
            <a:off x="3657600" y="5755973"/>
            <a:ext cx="2086601" cy="338554"/>
          </a:xfrm>
          <a:prstGeom prst="rect">
            <a:avLst/>
          </a:prstGeom>
          <a:noFill/>
        </p:spPr>
        <p:txBody>
          <a:bodyPr wrap="square" rtlCol="0">
            <a:spAutoFit/>
          </a:bodyPr>
          <a:lstStyle/>
          <a:p>
            <a:r>
              <a:rPr lang="en-US" sz="1600" dirty="0" smtClean="0"/>
              <a:t>Indiana Bat</a:t>
            </a:r>
            <a:endParaRPr lang="en-US" sz="1600" dirty="0"/>
          </a:p>
        </p:txBody>
      </p:sp>
      <p:sp>
        <p:nvSpPr>
          <p:cNvPr id="9" name="TextBox 8"/>
          <p:cNvSpPr txBox="1"/>
          <p:nvPr/>
        </p:nvSpPr>
        <p:spPr>
          <a:xfrm>
            <a:off x="5943599" y="5475044"/>
            <a:ext cx="2946077" cy="338554"/>
          </a:xfrm>
          <a:prstGeom prst="rect">
            <a:avLst/>
          </a:prstGeom>
          <a:noFill/>
        </p:spPr>
        <p:txBody>
          <a:bodyPr wrap="square" rtlCol="0">
            <a:spAutoFit/>
          </a:bodyPr>
          <a:lstStyle/>
          <a:p>
            <a:r>
              <a:rPr lang="en-US" sz="1600" dirty="0" smtClean="0"/>
              <a:t>Kirtland’s Warbler</a:t>
            </a:r>
            <a:endParaRPr lang="en-US" sz="1600" dirty="0"/>
          </a:p>
        </p:txBody>
      </p:sp>
    </p:spTree>
    <p:extLst>
      <p:ext uri="{BB962C8B-B14F-4D97-AF65-F5344CB8AC3E}">
        <p14:creationId xmlns:p14="http://schemas.microsoft.com/office/powerpoint/2010/main" val="24576178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idx="1"/>
          </p:nvPr>
        </p:nvSpPr>
        <p:spPr>
          <a:xfrm>
            <a:off x="152400" y="1676400"/>
            <a:ext cx="8077200" cy="4572000"/>
          </a:xfrm>
        </p:spPr>
        <p:txBody>
          <a:bodyPr>
            <a:normAutofit fontScale="85000" lnSpcReduction="20000"/>
          </a:bodyPr>
          <a:lstStyle/>
          <a:p>
            <a:pPr marL="822960" lvl="1" indent="-457200">
              <a:buFont typeface="+mj-lt"/>
              <a:buAutoNum type="arabicPeriod" startAt="3"/>
            </a:pPr>
            <a:r>
              <a:rPr lang="en-US" dirty="0" smtClean="0"/>
              <a:t>Do ONE activity from seven of the following categories (using the activities in the merit badge pamphlet as the basis for planning and carrying out your projects):</a:t>
            </a:r>
          </a:p>
          <a:p>
            <a:pPr marL="1223010" lvl="2" indent="-457200">
              <a:buFont typeface="+mj-lt"/>
              <a:buAutoNum type="alphaLcPeriod" startAt="6"/>
            </a:pPr>
            <a:r>
              <a:rPr lang="en-US" sz="2400" i="1" dirty="0" smtClean="0"/>
              <a:t>Pollution </a:t>
            </a:r>
            <a:r>
              <a:rPr lang="en-US" sz="2400" i="1" dirty="0"/>
              <a:t>Prevention, Resource Recovery, and Conservation </a:t>
            </a:r>
            <a:endParaRPr lang="en-US" sz="2400" i="1" dirty="0" smtClean="0"/>
          </a:p>
          <a:p>
            <a:pPr marL="1680210" lvl="3" indent="-457200">
              <a:buFont typeface="+mj-lt"/>
              <a:buAutoNum type="arabicPeriod"/>
            </a:pPr>
            <a:r>
              <a:rPr lang="en-US" sz="2100" dirty="0" smtClean="0"/>
              <a:t>Look </a:t>
            </a:r>
            <a:r>
              <a:rPr lang="en-US" sz="2100" dirty="0"/>
              <a:t>around your home and determine 10 ways your family can help reduce pollution. Practice at least two of these methods for seven days and discuss with your counselor what you have learned. </a:t>
            </a:r>
            <a:endParaRPr lang="en-US" sz="2100" dirty="0" smtClean="0"/>
          </a:p>
          <a:p>
            <a:pPr marL="1680210" lvl="3" indent="-457200">
              <a:buFont typeface="+mj-lt"/>
              <a:buAutoNum type="arabicPeriod"/>
            </a:pPr>
            <a:r>
              <a:rPr lang="en-US" sz="2100" dirty="0" smtClean="0"/>
              <a:t>Determine </a:t>
            </a:r>
            <a:r>
              <a:rPr lang="en-US" sz="2100" dirty="0"/>
              <a:t>10 ways to conserve resources or use resources more efficiently in your home, at school, or at camp. Practice at least two of these methods for seven days and discuss with your counselor what you have learned. </a:t>
            </a:r>
            <a:endParaRPr lang="en-US" sz="2100" dirty="0" smtClean="0"/>
          </a:p>
          <a:p>
            <a:pPr marL="1680210" lvl="3" indent="-457200">
              <a:buFont typeface="+mj-lt"/>
              <a:buAutoNum type="arabicPeriod"/>
            </a:pPr>
            <a:r>
              <a:rPr lang="en-US" sz="2100" dirty="0" smtClean="0"/>
              <a:t>Perform </a:t>
            </a:r>
            <a:r>
              <a:rPr lang="en-US" sz="2100" dirty="0"/>
              <a:t>an experiment on packaging materials to find out which ones are biodegradable. Discuss your conclusions with your counselor.</a:t>
            </a:r>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3f</a:t>
            </a:r>
            <a:endParaRPr lang="en-US" sz="2400" dirty="0">
              <a:solidFill>
                <a:schemeClr val="bg1"/>
              </a:solidFill>
            </a:endParaRPr>
          </a:p>
        </p:txBody>
      </p:sp>
    </p:spTree>
    <p:extLst>
      <p:ext uri="{BB962C8B-B14F-4D97-AF65-F5344CB8AC3E}">
        <p14:creationId xmlns:p14="http://schemas.microsoft.com/office/powerpoint/2010/main" val="1858089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719071"/>
            <a:ext cx="8407893" cy="3386329"/>
          </a:xfrm>
        </p:spPr>
        <p:txBody>
          <a:bodyPr>
            <a:normAutofit lnSpcReduction="10000"/>
          </a:bodyPr>
          <a:lstStyle/>
          <a:p>
            <a:r>
              <a:rPr lang="en-US" sz="2400" dirty="0"/>
              <a:t>What happens to the chemicals and solvents you use to </a:t>
            </a:r>
            <a:r>
              <a:rPr lang="en-US" sz="2400" dirty="0" smtClean="0"/>
              <a:t>clean your </a:t>
            </a:r>
            <a:r>
              <a:rPr lang="en-US" sz="2400" dirty="0"/>
              <a:t>house?</a:t>
            </a:r>
          </a:p>
          <a:p>
            <a:pPr lvl="1"/>
            <a:r>
              <a:rPr lang="en-US" sz="2000" dirty="0" smtClean="0"/>
              <a:t>When </a:t>
            </a:r>
            <a:r>
              <a:rPr lang="en-US" sz="2000" dirty="0"/>
              <a:t>you clean the toilet or bathtub, what happens to the </a:t>
            </a:r>
            <a:r>
              <a:rPr lang="en-US" sz="2000" dirty="0" smtClean="0"/>
              <a:t>chemicals that </a:t>
            </a:r>
            <a:r>
              <a:rPr lang="en-US" sz="2000" dirty="0"/>
              <a:t>go down the drain?</a:t>
            </a:r>
          </a:p>
          <a:p>
            <a:pPr lvl="1"/>
            <a:r>
              <a:rPr lang="en-US" sz="2000" dirty="0" smtClean="0"/>
              <a:t>If </a:t>
            </a:r>
            <a:r>
              <a:rPr lang="en-US" sz="2000" dirty="0"/>
              <a:t>you live in a city, it goes to a water treatment plant where it </a:t>
            </a:r>
            <a:r>
              <a:rPr lang="en-US" sz="2000" dirty="0" smtClean="0"/>
              <a:t>is filtered </a:t>
            </a:r>
            <a:r>
              <a:rPr lang="en-US" sz="2000" dirty="0"/>
              <a:t>and treated so it can be reused.</a:t>
            </a:r>
          </a:p>
          <a:p>
            <a:pPr lvl="1"/>
            <a:r>
              <a:rPr lang="en-US" sz="2000" dirty="0" smtClean="0"/>
              <a:t>If </a:t>
            </a:r>
            <a:r>
              <a:rPr lang="en-US" sz="2000" dirty="0"/>
              <a:t>you live in a rural area, it goes to your septic tank, then </a:t>
            </a:r>
            <a:r>
              <a:rPr lang="en-US" sz="2000" dirty="0" smtClean="0"/>
              <a:t>filters down </a:t>
            </a:r>
            <a:r>
              <a:rPr lang="en-US" sz="2000" dirty="0"/>
              <a:t>into the soil</a:t>
            </a:r>
          </a:p>
          <a:p>
            <a:pPr lvl="1"/>
            <a:r>
              <a:rPr lang="en-US" sz="2000" dirty="0" smtClean="0"/>
              <a:t>When </a:t>
            </a:r>
            <a:r>
              <a:rPr lang="en-US" sz="2000" dirty="0"/>
              <a:t>this waste water contains toxic chemicals, the chemicals </a:t>
            </a:r>
            <a:r>
              <a:rPr lang="en-US" sz="2000" dirty="0" smtClean="0"/>
              <a:t>also enter </a:t>
            </a:r>
            <a:r>
              <a:rPr lang="en-US" sz="2000" dirty="0"/>
              <a:t>the groundwater.</a:t>
            </a:r>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3f1</a:t>
            </a:r>
            <a:endParaRPr lang="en-US" sz="2400" dirty="0">
              <a:solidFill>
                <a:schemeClr val="bg1"/>
              </a:solidFill>
            </a:endParaRPr>
          </a:p>
        </p:txBody>
      </p:sp>
    </p:spTree>
    <p:extLst>
      <p:ext uri="{BB962C8B-B14F-4D97-AF65-F5344CB8AC3E}">
        <p14:creationId xmlns:p14="http://schemas.microsoft.com/office/powerpoint/2010/main" val="1035468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5543" y="1752600"/>
            <a:ext cx="7398312" cy="4870556"/>
          </a:xfrm>
        </p:spPr>
      </p:pic>
      <p:sp>
        <p:nvSpPr>
          <p:cNvPr id="4" name="Title 3"/>
          <p:cNvSpPr>
            <a:spLocks noGrp="1"/>
          </p:cNvSpPr>
          <p:nvPr>
            <p:ph type="title"/>
          </p:nvPr>
        </p:nvSpPr>
        <p:spPr>
          <a:xfrm>
            <a:off x="927099" y="1146268"/>
            <a:ext cx="7315200" cy="715962"/>
          </a:xfrm>
        </p:spPr>
        <p:txBody>
          <a:bodyPr/>
          <a:lstStyle/>
          <a:p>
            <a:pPr algn="ctr"/>
            <a:r>
              <a:rPr lang="en-US" sz="2400" dirty="0" smtClean="0"/>
              <a:t>Sources of Household Pollution</a:t>
            </a:r>
            <a:endParaRPr lang="en-US" sz="2400" dirty="0"/>
          </a:p>
        </p:txBody>
      </p:sp>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3f1</a:t>
            </a:r>
            <a:endParaRPr lang="en-US" sz="2400" dirty="0">
              <a:solidFill>
                <a:schemeClr val="bg1"/>
              </a:solidFill>
            </a:endParaRPr>
          </a:p>
        </p:txBody>
      </p:sp>
    </p:spTree>
    <p:extLst>
      <p:ext uri="{BB962C8B-B14F-4D97-AF65-F5344CB8AC3E}">
        <p14:creationId xmlns:p14="http://schemas.microsoft.com/office/powerpoint/2010/main" val="3273018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2055069"/>
            <a:ext cx="8407400" cy="3735287"/>
          </a:xfrm>
        </p:spPr>
      </p:pic>
      <p:sp>
        <p:nvSpPr>
          <p:cNvPr id="4" name="Title 3"/>
          <p:cNvSpPr>
            <a:spLocks noGrp="1"/>
          </p:cNvSpPr>
          <p:nvPr>
            <p:ph type="title"/>
          </p:nvPr>
        </p:nvSpPr>
        <p:spPr>
          <a:xfrm>
            <a:off x="927100" y="1256134"/>
            <a:ext cx="7315200" cy="715962"/>
          </a:xfrm>
        </p:spPr>
        <p:txBody>
          <a:bodyPr/>
          <a:lstStyle/>
          <a:p>
            <a:pPr algn="ctr"/>
            <a:r>
              <a:rPr lang="en-US" sz="2400" dirty="0" smtClean="0"/>
              <a:t>Toxic Chemicals</a:t>
            </a:r>
            <a:endParaRPr lang="en-US" sz="2400" dirty="0"/>
          </a:p>
        </p:txBody>
      </p:sp>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3f1</a:t>
            </a:r>
            <a:endParaRPr lang="en-US" sz="2400" dirty="0">
              <a:solidFill>
                <a:schemeClr val="bg1"/>
              </a:solidFill>
            </a:endParaRPr>
          </a:p>
        </p:txBody>
      </p:sp>
    </p:spTree>
    <p:extLst>
      <p:ext uri="{BB962C8B-B14F-4D97-AF65-F5344CB8AC3E}">
        <p14:creationId xmlns:p14="http://schemas.microsoft.com/office/powerpoint/2010/main" val="4193345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23902" y="1900010"/>
            <a:ext cx="4071898" cy="4881790"/>
          </a:xfrm>
        </p:spPr>
        <p:txBody>
          <a:bodyPr>
            <a:normAutofit fontScale="47500" lnSpcReduction="20000"/>
          </a:bodyPr>
          <a:lstStyle/>
          <a:p>
            <a:r>
              <a:rPr lang="en-US" dirty="0" smtClean="0"/>
              <a:t>Take </a:t>
            </a:r>
            <a:r>
              <a:rPr lang="en-US" dirty="0"/>
              <a:t>the bus</a:t>
            </a:r>
          </a:p>
          <a:p>
            <a:r>
              <a:rPr lang="en-US" dirty="0" smtClean="0"/>
              <a:t>Use </a:t>
            </a:r>
            <a:r>
              <a:rPr lang="en-US" dirty="0"/>
              <a:t>an </a:t>
            </a:r>
            <a:r>
              <a:rPr lang="en-US" dirty="0" smtClean="0"/>
              <a:t>electric </a:t>
            </a:r>
            <a:r>
              <a:rPr lang="en-US" dirty="0"/>
              <a:t>lawnmower</a:t>
            </a:r>
          </a:p>
          <a:p>
            <a:r>
              <a:rPr lang="en-US" dirty="0" smtClean="0"/>
              <a:t>Turn </a:t>
            </a:r>
            <a:r>
              <a:rPr lang="en-US" dirty="0"/>
              <a:t>of f the garden hose when </a:t>
            </a:r>
            <a:r>
              <a:rPr lang="en-US" dirty="0" smtClean="0"/>
              <a:t>not in </a:t>
            </a:r>
            <a:r>
              <a:rPr lang="en-US" dirty="0"/>
              <a:t>use</a:t>
            </a:r>
          </a:p>
          <a:p>
            <a:r>
              <a:rPr lang="en-US" dirty="0" smtClean="0"/>
              <a:t>Keep car tires properly inflated</a:t>
            </a:r>
            <a:endParaRPr lang="en-US" dirty="0"/>
          </a:p>
          <a:p>
            <a:r>
              <a:rPr lang="en-US" dirty="0" smtClean="0"/>
              <a:t>Wear </a:t>
            </a:r>
            <a:r>
              <a:rPr lang="en-US" dirty="0"/>
              <a:t>a sweater in the winter</a:t>
            </a:r>
          </a:p>
          <a:p>
            <a:r>
              <a:rPr lang="en-US" dirty="0" smtClean="0"/>
              <a:t>Walk </a:t>
            </a:r>
            <a:r>
              <a:rPr lang="en-US" dirty="0"/>
              <a:t>or </a:t>
            </a:r>
            <a:r>
              <a:rPr lang="en-US" dirty="0" smtClean="0"/>
              <a:t>ride </a:t>
            </a:r>
            <a:r>
              <a:rPr lang="en-US" dirty="0"/>
              <a:t>a bike to school</a:t>
            </a:r>
          </a:p>
          <a:p>
            <a:r>
              <a:rPr lang="en-US" dirty="0" smtClean="0"/>
              <a:t>Pay bills online</a:t>
            </a:r>
            <a:endParaRPr lang="en-US" dirty="0"/>
          </a:p>
          <a:p>
            <a:r>
              <a:rPr lang="en-US" dirty="0" smtClean="0"/>
              <a:t>Use </a:t>
            </a:r>
            <a:r>
              <a:rPr lang="en-US" dirty="0"/>
              <a:t>cloth napkins</a:t>
            </a:r>
          </a:p>
          <a:p>
            <a:r>
              <a:rPr lang="en-US" dirty="0" smtClean="0"/>
              <a:t>Use </a:t>
            </a:r>
            <a:r>
              <a:rPr lang="en-US" dirty="0"/>
              <a:t>cloth </a:t>
            </a:r>
            <a:r>
              <a:rPr lang="en-US" dirty="0" smtClean="0"/>
              <a:t>kitchen </a:t>
            </a:r>
            <a:r>
              <a:rPr lang="en-US" dirty="0"/>
              <a:t>towels</a:t>
            </a:r>
          </a:p>
          <a:p>
            <a:r>
              <a:rPr lang="en-US" dirty="0" smtClean="0"/>
              <a:t>Use </a:t>
            </a:r>
            <a:r>
              <a:rPr lang="en-US" dirty="0"/>
              <a:t>bath towels more than once</a:t>
            </a:r>
          </a:p>
          <a:p>
            <a:r>
              <a:rPr lang="en-US" dirty="0" smtClean="0"/>
              <a:t>Wear </a:t>
            </a:r>
            <a:r>
              <a:rPr lang="en-US" dirty="0"/>
              <a:t>clothes twice </a:t>
            </a:r>
            <a:r>
              <a:rPr lang="en-US" dirty="0" smtClean="0"/>
              <a:t>before laundering</a:t>
            </a:r>
            <a:endParaRPr lang="en-US" dirty="0"/>
          </a:p>
          <a:p>
            <a:r>
              <a:rPr lang="en-US" dirty="0" smtClean="0"/>
              <a:t>Insulate </a:t>
            </a:r>
            <a:r>
              <a:rPr lang="en-US" dirty="0"/>
              <a:t>your house</a:t>
            </a:r>
          </a:p>
          <a:p>
            <a:r>
              <a:rPr lang="en-US" dirty="0" smtClean="0"/>
              <a:t>Turn </a:t>
            </a:r>
            <a:r>
              <a:rPr lang="en-US" dirty="0"/>
              <a:t>up the </a:t>
            </a:r>
            <a:r>
              <a:rPr lang="en-US" dirty="0" smtClean="0"/>
              <a:t>Air Conditioner</a:t>
            </a:r>
            <a:endParaRPr lang="en-US" dirty="0"/>
          </a:p>
          <a:p>
            <a:r>
              <a:rPr lang="en-US" dirty="0" smtClean="0"/>
              <a:t>Turn </a:t>
            </a:r>
            <a:r>
              <a:rPr lang="en-US" dirty="0"/>
              <a:t>down the furnace</a:t>
            </a:r>
          </a:p>
          <a:p>
            <a:r>
              <a:rPr lang="en-US" dirty="0" smtClean="0"/>
              <a:t>Use fluorescent light </a:t>
            </a:r>
            <a:r>
              <a:rPr lang="en-US" dirty="0"/>
              <a:t>bulbs</a:t>
            </a:r>
          </a:p>
          <a:p>
            <a:r>
              <a:rPr lang="en-US" dirty="0" smtClean="0"/>
              <a:t>Replace </a:t>
            </a:r>
            <a:r>
              <a:rPr lang="en-US" dirty="0"/>
              <a:t>shower heads </a:t>
            </a:r>
            <a:r>
              <a:rPr lang="en-US" dirty="0" smtClean="0"/>
              <a:t>with water </a:t>
            </a:r>
            <a:r>
              <a:rPr lang="sv-SE" dirty="0" smtClean="0"/>
              <a:t>conservation versions</a:t>
            </a:r>
            <a:endParaRPr lang="sv-SE" dirty="0"/>
          </a:p>
          <a:p>
            <a:r>
              <a:rPr lang="pt-BR" dirty="0" smtClean="0"/>
              <a:t>Don’t use chemical fertilizers on </a:t>
            </a:r>
            <a:r>
              <a:rPr lang="en-US" dirty="0" smtClean="0"/>
              <a:t>your </a:t>
            </a:r>
            <a:r>
              <a:rPr lang="en-US" dirty="0"/>
              <a:t>lawn</a:t>
            </a:r>
          </a:p>
        </p:txBody>
      </p:sp>
      <p:sp>
        <p:nvSpPr>
          <p:cNvPr id="3" name="Content Placeholder 2"/>
          <p:cNvSpPr>
            <a:spLocks noGrp="1"/>
          </p:cNvSpPr>
          <p:nvPr>
            <p:ph sz="half" idx="2"/>
          </p:nvPr>
        </p:nvSpPr>
        <p:spPr>
          <a:xfrm>
            <a:off x="4610100" y="1900010"/>
            <a:ext cx="4229100" cy="4881790"/>
          </a:xfrm>
        </p:spPr>
        <p:txBody>
          <a:bodyPr>
            <a:normAutofit fontScale="47500" lnSpcReduction="20000"/>
          </a:bodyPr>
          <a:lstStyle/>
          <a:p>
            <a:r>
              <a:rPr lang="pt-BR" dirty="0" smtClean="0"/>
              <a:t>Don’t idle the car</a:t>
            </a:r>
            <a:endParaRPr lang="pt-BR" dirty="0"/>
          </a:p>
          <a:p>
            <a:r>
              <a:rPr lang="en-US" dirty="0" smtClean="0"/>
              <a:t>Drive </a:t>
            </a:r>
            <a:r>
              <a:rPr lang="en-US" dirty="0"/>
              <a:t>the speed </a:t>
            </a:r>
            <a:r>
              <a:rPr lang="en-US" dirty="0" smtClean="0"/>
              <a:t>limit</a:t>
            </a:r>
            <a:endParaRPr lang="en-US" dirty="0"/>
          </a:p>
          <a:p>
            <a:r>
              <a:rPr lang="en-US" dirty="0" smtClean="0"/>
              <a:t>Use </a:t>
            </a:r>
            <a:r>
              <a:rPr lang="en-US" dirty="0"/>
              <a:t>recycled paper</a:t>
            </a:r>
          </a:p>
          <a:p>
            <a:r>
              <a:rPr lang="pt-BR" dirty="0" smtClean="0"/>
              <a:t>Don’t burn wood in the fireplace</a:t>
            </a:r>
            <a:endParaRPr lang="pt-BR" dirty="0"/>
          </a:p>
          <a:p>
            <a:r>
              <a:rPr lang="pt-BR" dirty="0" smtClean="0"/>
              <a:t>Don’t burn leaves</a:t>
            </a:r>
            <a:endParaRPr lang="pt-BR" dirty="0"/>
          </a:p>
          <a:p>
            <a:r>
              <a:rPr lang="en-US" dirty="0" smtClean="0"/>
              <a:t>Keep </a:t>
            </a:r>
            <a:r>
              <a:rPr lang="en-US" dirty="0"/>
              <a:t>furnace </a:t>
            </a:r>
            <a:r>
              <a:rPr lang="en-US" dirty="0" smtClean="0"/>
              <a:t>filters </a:t>
            </a:r>
            <a:r>
              <a:rPr lang="en-US" dirty="0"/>
              <a:t>clean</a:t>
            </a:r>
          </a:p>
          <a:p>
            <a:r>
              <a:rPr lang="en-US" dirty="0" smtClean="0"/>
              <a:t>Carpool</a:t>
            </a:r>
            <a:endParaRPr lang="en-US" dirty="0"/>
          </a:p>
          <a:p>
            <a:r>
              <a:rPr lang="en-US" dirty="0" smtClean="0"/>
              <a:t>Use fabric/reusable </a:t>
            </a:r>
            <a:r>
              <a:rPr lang="en-US" dirty="0"/>
              <a:t>shopping bags</a:t>
            </a:r>
          </a:p>
          <a:p>
            <a:r>
              <a:rPr lang="en-US" dirty="0" smtClean="0"/>
              <a:t>Recycle everything</a:t>
            </a:r>
            <a:endParaRPr lang="en-US" dirty="0"/>
          </a:p>
          <a:p>
            <a:r>
              <a:rPr lang="en-US" dirty="0" smtClean="0"/>
              <a:t>Give </a:t>
            </a:r>
            <a:r>
              <a:rPr lang="en-US" dirty="0"/>
              <a:t>old </a:t>
            </a:r>
            <a:r>
              <a:rPr lang="en-US" dirty="0" smtClean="0"/>
              <a:t>stuff </a:t>
            </a:r>
            <a:r>
              <a:rPr lang="en-US" dirty="0"/>
              <a:t>to </a:t>
            </a:r>
            <a:r>
              <a:rPr lang="en-US" dirty="0" smtClean="0"/>
              <a:t>charity </a:t>
            </a:r>
            <a:r>
              <a:rPr lang="en-US" dirty="0"/>
              <a:t>rather </a:t>
            </a:r>
            <a:r>
              <a:rPr lang="en-US" dirty="0" smtClean="0"/>
              <a:t>than throwing it </a:t>
            </a:r>
            <a:r>
              <a:rPr lang="en-US" dirty="0"/>
              <a:t>out</a:t>
            </a:r>
          </a:p>
          <a:p>
            <a:r>
              <a:rPr lang="pt-BR" dirty="0" smtClean="0"/>
              <a:t>Filter water; don’t buy water in </a:t>
            </a:r>
            <a:r>
              <a:rPr lang="fr-FR" dirty="0" smtClean="0"/>
              <a:t>plastic bottles</a:t>
            </a:r>
            <a:endParaRPr lang="fr-FR" dirty="0"/>
          </a:p>
          <a:p>
            <a:r>
              <a:rPr lang="pt-BR" dirty="0" smtClean="0"/>
              <a:t>Turn off computers; don’t leave them </a:t>
            </a:r>
            <a:r>
              <a:rPr lang="en-US" dirty="0" smtClean="0"/>
              <a:t>on </a:t>
            </a:r>
            <a:r>
              <a:rPr lang="en-US" dirty="0"/>
              <a:t>standby</a:t>
            </a:r>
          </a:p>
          <a:p>
            <a:r>
              <a:rPr lang="pt-BR" dirty="0" smtClean="0"/>
              <a:t>Don’t use aerosol sprays</a:t>
            </a:r>
            <a:endParaRPr lang="pt-BR" dirty="0"/>
          </a:p>
          <a:p>
            <a:r>
              <a:rPr lang="en-US" dirty="0" smtClean="0"/>
              <a:t>Take short showers, </a:t>
            </a:r>
            <a:r>
              <a:rPr lang="en-US" dirty="0"/>
              <a:t>not baths</a:t>
            </a:r>
          </a:p>
          <a:p>
            <a:r>
              <a:rPr lang="en-US" dirty="0" smtClean="0"/>
              <a:t>Mulch </a:t>
            </a:r>
            <a:r>
              <a:rPr lang="en-US" dirty="0"/>
              <a:t>lawnmower </a:t>
            </a:r>
            <a:r>
              <a:rPr lang="en-US" dirty="0" smtClean="0"/>
              <a:t>clippings</a:t>
            </a:r>
            <a:endParaRPr lang="en-US" dirty="0"/>
          </a:p>
        </p:txBody>
      </p:sp>
      <p:sp>
        <p:nvSpPr>
          <p:cNvPr id="5" name="Title 4"/>
          <p:cNvSpPr>
            <a:spLocks noGrp="1"/>
          </p:cNvSpPr>
          <p:nvPr>
            <p:ph type="title"/>
          </p:nvPr>
        </p:nvSpPr>
        <p:spPr>
          <a:xfrm>
            <a:off x="381000" y="1184048"/>
            <a:ext cx="7315200" cy="715962"/>
          </a:xfrm>
        </p:spPr>
        <p:txBody>
          <a:bodyPr/>
          <a:lstStyle/>
          <a:p>
            <a:r>
              <a:rPr lang="en-US" sz="2400" dirty="0" smtClean="0"/>
              <a:t>Ideas for Ways You Can Reduce Pollution</a:t>
            </a:r>
            <a:endParaRPr lang="en-US" sz="2400" dirty="0"/>
          </a:p>
        </p:txBody>
      </p:sp>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3f1</a:t>
            </a:r>
            <a:endParaRPr lang="en-US" sz="2400" dirty="0">
              <a:solidFill>
                <a:schemeClr val="bg1"/>
              </a:solidFill>
            </a:endParaRPr>
          </a:p>
        </p:txBody>
      </p:sp>
    </p:spTree>
    <p:extLst>
      <p:ext uri="{BB962C8B-B14F-4D97-AF65-F5344CB8AC3E}">
        <p14:creationId xmlns:p14="http://schemas.microsoft.com/office/powerpoint/2010/main" val="1129900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577938065"/>
              </p:ext>
            </p:extLst>
          </p:nvPr>
        </p:nvGraphicFramePr>
        <p:xfrm>
          <a:off x="381000" y="2057400"/>
          <a:ext cx="8407404" cy="4582160"/>
        </p:xfrm>
        <a:graphic>
          <a:graphicData uri="http://schemas.openxmlformats.org/drawingml/2006/table">
            <a:tbl>
              <a:tblPr firstRow="1" bandRow="1">
                <a:tableStyleId>{5C22544A-7EE6-4342-B048-85BDC9FD1C3A}</a:tableStyleId>
              </a:tblPr>
              <a:tblGrid>
                <a:gridCol w="934156"/>
                <a:gridCol w="934156"/>
                <a:gridCol w="934156"/>
                <a:gridCol w="934156"/>
                <a:gridCol w="934156"/>
                <a:gridCol w="934156"/>
                <a:gridCol w="934156"/>
                <a:gridCol w="934156"/>
                <a:gridCol w="934156"/>
              </a:tblGrid>
              <a:tr h="370840">
                <a:tc gridSpan="9">
                  <a:txBody>
                    <a:bodyPr/>
                    <a:lstStyle/>
                    <a:p>
                      <a:pPr algn="ctr"/>
                      <a:r>
                        <a:rPr lang="en-US" dirty="0" smtClean="0"/>
                        <a:t>Pollution Prevention Project</a:t>
                      </a:r>
                      <a:endParaRPr lang="en-US" dirty="0"/>
                    </a:p>
                  </a:txBody>
                  <a:tcPr anchor="ctr">
                    <a:solidFill>
                      <a:schemeClr val="bg2">
                        <a:lumMod val="50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endParaRPr lang="en-US" dirty="0"/>
                    </a:p>
                  </a:txBody>
                  <a:tcPr>
                    <a:solidFill>
                      <a:schemeClr val="bg2">
                        <a:lumMod val="50000"/>
                      </a:schemeClr>
                    </a:solidFill>
                  </a:tcPr>
                </a:tc>
                <a:tc>
                  <a:txBody>
                    <a:bodyPr/>
                    <a:lstStyle/>
                    <a:p>
                      <a:pPr algn="ctr"/>
                      <a:r>
                        <a:rPr lang="en-US" sz="1100" dirty="0" smtClean="0"/>
                        <a:t>Method</a:t>
                      </a:r>
                      <a:endParaRPr lang="en-US" sz="1100" dirty="0"/>
                    </a:p>
                  </a:txBody>
                  <a:tcPr anchor="ctr"/>
                </a:tc>
                <a:tc>
                  <a:txBody>
                    <a:bodyPr/>
                    <a:lstStyle/>
                    <a:p>
                      <a:pPr algn="ctr"/>
                      <a:r>
                        <a:rPr lang="en-US" sz="1100" dirty="0" smtClean="0"/>
                        <a:t>Sunday</a:t>
                      </a:r>
                      <a:endParaRPr lang="en-US" sz="1100" dirty="0"/>
                    </a:p>
                  </a:txBody>
                  <a:tcPr anchor="ctr"/>
                </a:tc>
                <a:tc>
                  <a:txBody>
                    <a:bodyPr/>
                    <a:lstStyle/>
                    <a:p>
                      <a:pPr algn="ctr"/>
                      <a:r>
                        <a:rPr lang="en-US" sz="1100" dirty="0" smtClean="0"/>
                        <a:t>Monday</a:t>
                      </a:r>
                      <a:endParaRPr lang="en-US" sz="1100" dirty="0"/>
                    </a:p>
                  </a:txBody>
                  <a:tcPr anchor="ctr"/>
                </a:tc>
                <a:tc>
                  <a:txBody>
                    <a:bodyPr/>
                    <a:lstStyle/>
                    <a:p>
                      <a:pPr algn="ctr"/>
                      <a:r>
                        <a:rPr lang="en-US" sz="1100" dirty="0" smtClean="0"/>
                        <a:t>Tuesday</a:t>
                      </a:r>
                      <a:endParaRPr lang="en-US" sz="1100" dirty="0"/>
                    </a:p>
                  </a:txBody>
                  <a:tcPr anchor="ctr"/>
                </a:tc>
                <a:tc>
                  <a:txBody>
                    <a:bodyPr/>
                    <a:lstStyle/>
                    <a:p>
                      <a:pPr algn="ctr"/>
                      <a:r>
                        <a:rPr lang="en-US" sz="1100" dirty="0" smtClean="0"/>
                        <a:t>Wednesday</a:t>
                      </a:r>
                      <a:endParaRPr lang="en-US" sz="1100" dirty="0"/>
                    </a:p>
                  </a:txBody>
                  <a:tcPr anchor="ctr"/>
                </a:tc>
                <a:tc>
                  <a:txBody>
                    <a:bodyPr/>
                    <a:lstStyle/>
                    <a:p>
                      <a:pPr algn="ctr"/>
                      <a:r>
                        <a:rPr lang="en-US" sz="1100" dirty="0" smtClean="0"/>
                        <a:t>Thursday</a:t>
                      </a:r>
                      <a:endParaRPr lang="en-US" sz="1100" dirty="0"/>
                    </a:p>
                  </a:txBody>
                  <a:tcPr anchor="ctr"/>
                </a:tc>
                <a:tc>
                  <a:txBody>
                    <a:bodyPr/>
                    <a:lstStyle/>
                    <a:p>
                      <a:pPr algn="ctr"/>
                      <a:r>
                        <a:rPr lang="en-US" sz="1100" dirty="0" smtClean="0"/>
                        <a:t>Friday</a:t>
                      </a:r>
                      <a:endParaRPr lang="en-US" sz="1100" dirty="0"/>
                    </a:p>
                  </a:txBody>
                  <a:tcPr anchor="ctr"/>
                </a:tc>
                <a:tc>
                  <a:txBody>
                    <a:bodyPr/>
                    <a:lstStyle/>
                    <a:p>
                      <a:pPr algn="ctr"/>
                      <a:r>
                        <a:rPr lang="en-US" sz="1100" dirty="0" smtClean="0"/>
                        <a:t>Saturday</a:t>
                      </a:r>
                      <a:endParaRPr lang="en-US" sz="1100" dirty="0"/>
                    </a:p>
                  </a:txBody>
                  <a:tcPr anchor="ctr"/>
                </a:tc>
              </a:tr>
              <a:tr h="1920240">
                <a:tc>
                  <a:txBody>
                    <a:bodyPr/>
                    <a:lstStyle/>
                    <a:p>
                      <a:pPr algn="ctr"/>
                      <a:r>
                        <a:rPr lang="en-US" sz="1000" b="0" i="0" u="none" strike="noStrike" baseline="0" dirty="0" smtClean="0">
                          <a:solidFill>
                            <a:srgbClr val="FFFFFF"/>
                          </a:solidFill>
                          <a:latin typeface="Franklin Gothic Medium" panose="020B0603020102020204" pitchFamily="34" charset="0"/>
                        </a:rPr>
                        <a:t>1</a:t>
                      </a:r>
                      <a:endParaRPr lang="en-US" sz="1000" dirty="0"/>
                    </a:p>
                  </a:txBody>
                  <a:tcPr anchor="ctr">
                    <a:solidFill>
                      <a:schemeClr val="bg2">
                        <a:lumMod val="50000"/>
                      </a:schemeClr>
                    </a:solidFill>
                  </a:tcPr>
                </a:tc>
                <a:tc>
                  <a:txBody>
                    <a:bodyPr/>
                    <a:lstStyle/>
                    <a:p>
                      <a:endParaRPr lang="en-US" sz="1000"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1920240">
                <a:tc>
                  <a:txBody>
                    <a:bodyPr/>
                    <a:lstStyle/>
                    <a:p>
                      <a:pPr algn="ctr"/>
                      <a:r>
                        <a:rPr lang="en-US" sz="1000" b="0" i="0" u="none" strike="noStrike" baseline="0" dirty="0" smtClean="0">
                          <a:solidFill>
                            <a:srgbClr val="FFFFFF"/>
                          </a:solidFill>
                          <a:latin typeface="Franklin Gothic Medium" panose="020B0603020102020204" pitchFamily="34" charset="0"/>
                        </a:rPr>
                        <a:t>2</a:t>
                      </a:r>
                      <a:endParaRPr lang="en-US" sz="1000" dirty="0"/>
                    </a:p>
                  </a:txBody>
                  <a:tcPr anchor="ctr">
                    <a:solidFill>
                      <a:schemeClr val="bg2">
                        <a:lumMod val="50000"/>
                      </a:schemeClr>
                    </a:solidFill>
                  </a:tcPr>
                </a:tc>
                <a:tc>
                  <a:txBody>
                    <a:bodyPr/>
                    <a:lstStyle/>
                    <a:p>
                      <a:endParaRPr lang="en-US" sz="1000"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4" name="Title 3"/>
          <p:cNvSpPr>
            <a:spLocks noGrp="1"/>
          </p:cNvSpPr>
          <p:nvPr>
            <p:ph type="title"/>
          </p:nvPr>
        </p:nvSpPr>
        <p:spPr>
          <a:xfrm>
            <a:off x="414297" y="1341438"/>
            <a:ext cx="6672303" cy="715962"/>
          </a:xfrm>
        </p:spPr>
        <p:txBody>
          <a:bodyPr/>
          <a:lstStyle/>
          <a:p>
            <a:r>
              <a:rPr lang="en-US" sz="1800" dirty="0" smtClean="0"/>
              <a:t>Practice two ways your family can reduce pollution for seven days.</a:t>
            </a:r>
            <a:endParaRPr lang="en-US" sz="1800" dirty="0"/>
          </a:p>
        </p:txBody>
      </p:sp>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3f1</a:t>
            </a:r>
            <a:endParaRPr lang="en-US" sz="2400" dirty="0">
              <a:solidFill>
                <a:schemeClr val="bg1"/>
              </a:solidFill>
            </a:endParaRPr>
          </a:p>
        </p:txBody>
      </p:sp>
    </p:spTree>
    <p:extLst>
      <p:ext uri="{BB962C8B-B14F-4D97-AF65-F5344CB8AC3E}">
        <p14:creationId xmlns:p14="http://schemas.microsoft.com/office/powerpoint/2010/main" val="627355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8800"/>
            <a:ext cx="7315200" cy="4419600"/>
          </a:xfrm>
        </p:spPr>
        <p:txBody>
          <a:bodyPr>
            <a:normAutofit fontScale="77500" lnSpcReduction="20000"/>
          </a:bodyPr>
          <a:lstStyle/>
          <a:p>
            <a:pPr marL="502920" indent="-457200">
              <a:buFont typeface="+mj-lt"/>
              <a:buAutoNum type="arabicPeriod" startAt="4"/>
            </a:pPr>
            <a:r>
              <a:rPr lang="en-US" sz="2300" dirty="0" smtClean="0"/>
              <a:t>Choose </a:t>
            </a:r>
            <a:r>
              <a:rPr lang="en-US" sz="2300" dirty="0"/>
              <a:t>two outdoor study areas that are very different from one another (e.g., hilltop vs. bottom of a hill; field vs. forest; swamp vs. dry land). For BOTH study areas, do ONE of the following:</a:t>
            </a:r>
          </a:p>
          <a:p>
            <a:pPr marL="708660" lvl="1" indent="-342900">
              <a:buFont typeface="+mj-lt"/>
              <a:buAutoNum type="alphaLcPeriod"/>
            </a:pPr>
            <a:r>
              <a:rPr lang="en-US" sz="2300" dirty="0"/>
              <a:t>Mark off a plot of four square yards in each study area, and count the number of species found there. Estimate how much space is occupied by each plant species and the type and number of </a:t>
            </a:r>
            <a:r>
              <a:rPr lang="en-US" sz="2300" dirty="0" err="1"/>
              <a:t>nonplant</a:t>
            </a:r>
            <a:r>
              <a:rPr lang="en-US" sz="2300" dirty="0"/>
              <a:t> species you find. Report to your counselor orally or in writing the biodiversity and population density of these study areas. Discuss your report with your counselor.</a:t>
            </a:r>
          </a:p>
          <a:p>
            <a:pPr marL="708660" lvl="1" indent="-342900">
              <a:buFont typeface="+mj-lt"/>
              <a:buAutoNum type="alphaLcPeriod"/>
            </a:pPr>
            <a:r>
              <a:rPr lang="en-US" sz="2300" dirty="0"/>
              <a:t>Make at least three visits to each of the two study areas (for a total of six visits), staying for at least 20 minutes each time, to observe the living and nonliving parts of the ecosystem. Space each visit far enough apart that there are readily apparent differences in the observations. Keep a journal that includes the differences you observe. Discuss your observations with your counselor.</a:t>
            </a:r>
          </a:p>
          <a:p>
            <a:endParaRPr lang="en-US" dirty="0"/>
          </a:p>
          <a:p>
            <a:endParaRPr lang="en-US" dirty="0"/>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smtClean="0">
                <a:solidFill>
                  <a:schemeClr val="bg1"/>
                </a:solidFill>
              </a:rPr>
              <a:t>Environmental Science Merit Badge Requirements</a:t>
            </a:r>
            <a:endParaRPr lang="en-US" sz="2400" dirty="0">
              <a:solidFill>
                <a:schemeClr val="bg1"/>
              </a:solidFill>
            </a:endParaRP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4184" y="1210232"/>
            <a:ext cx="762000" cy="791687"/>
          </a:xfrm>
          <a:prstGeom prst="rect">
            <a:avLst/>
          </a:prstGeom>
        </p:spPr>
      </p:pic>
    </p:spTree>
    <p:extLst>
      <p:ext uri="{BB962C8B-B14F-4D97-AF65-F5344CB8AC3E}">
        <p14:creationId xmlns:p14="http://schemas.microsoft.com/office/powerpoint/2010/main" val="3630526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74756"/>
            <a:ext cx="7315200" cy="446294"/>
          </a:xfrm>
        </p:spPr>
        <p:txBody>
          <a:bodyPr/>
          <a:lstStyle/>
          <a:p>
            <a:r>
              <a:rPr lang="en-US" sz="2400" dirty="0" smtClean="0"/>
              <a:t>20 Easy Ways to Conserve Resources</a:t>
            </a:r>
            <a:endParaRPr lang="en-US" sz="2400" dirty="0"/>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3f2</a:t>
            </a:r>
            <a:endParaRPr lang="en-US" sz="2400" dirty="0">
              <a:solidFill>
                <a:schemeClr val="bg1"/>
              </a:solidFill>
            </a:endParaRPr>
          </a:p>
        </p:txBody>
      </p:sp>
      <p:sp>
        <p:nvSpPr>
          <p:cNvPr id="6" name="Rectangle 1"/>
          <p:cNvSpPr>
            <a:spLocks noGrp="1" noChangeArrowheads="1"/>
          </p:cNvSpPr>
          <p:nvPr>
            <p:ph idx="1"/>
          </p:nvPr>
        </p:nvSpPr>
        <p:spPr bwMode="auto">
          <a:xfrm>
            <a:off x="228600" y="2022645"/>
            <a:ext cx="60198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200" b="0" i="0" u="none" strike="noStrike" cap="none" normalizeH="0" baseline="0" dirty="0" smtClean="0">
                <a:ln>
                  <a:noFill/>
                </a:ln>
                <a:solidFill>
                  <a:schemeClr val="tx1"/>
                </a:solidFill>
                <a:effectLst/>
                <a:latin typeface="Arial" panose="020B0604020202020204" pitchFamily="34" charset="0"/>
              </a:rPr>
              <a:t>Make sure to use your clothes washer and dryer only when you have a full load. You could save 1,000 gallons of water/month! </a:t>
            </a: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200" b="0" i="0" u="none" strike="noStrike" cap="none" normalizeH="0" baseline="0" dirty="0" smtClean="0">
                <a:ln>
                  <a:noFill/>
                </a:ln>
                <a:solidFill>
                  <a:schemeClr val="tx1"/>
                </a:solidFill>
                <a:effectLst/>
                <a:latin typeface="Arial" panose="020B0604020202020204" pitchFamily="34" charset="0"/>
              </a:rPr>
              <a:t>Pick up some reusable cloth bags to use at your local grocery store. Say no to both, "paper" and "plastic!" It can take up to a thousand years for plastic bags to degrade. Paper bags (although recyclable), aren't much better. In the US alone, approximately 14,000,000 trees are cut down each year to be made into paper bags. </a:t>
            </a: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200" b="0" i="0" u="none" strike="noStrike" cap="none" normalizeH="0" baseline="0" dirty="0" smtClean="0">
                <a:ln>
                  <a:noFill/>
                </a:ln>
                <a:solidFill>
                  <a:schemeClr val="tx1"/>
                </a:solidFill>
                <a:effectLst/>
                <a:latin typeface="Arial" panose="020B0604020202020204" pitchFamily="34" charset="0"/>
              </a:rPr>
              <a:t>Replace your old light bulbs with energy-saving LED bulbs. Sure, they may cost more money, but you will save on your energy bill in the future and they last longer. An LED light can be seventy-five percent more energy efficient than your old incandescent light bulbs and can last up to twenty-five times longer. </a:t>
            </a: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200" b="0" i="0" u="none" strike="noStrike" cap="none" normalizeH="0" baseline="0" dirty="0" smtClean="0">
                <a:ln>
                  <a:noFill/>
                </a:ln>
                <a:solidFill>
                  <a:schemeClr val="tx1"/>
                </a:solidFill>
                <a:effectLst/>
                <a:latin typeface="Arial" panose="020B0604020202020204" pitchFamily="34" charset="0"/>
              </a:rPr>
              <a:t>Try shortening your shower by just a minute. You could save 150 gallons of water per month! And it's not just water your shower uses. Running your shower for just 5 minutes is the energy equivalent of leaving a light on for 14 straight hours. </a:t>
            </a: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200" b="0" i="0" u="none" strike="noStrike" cap="none" normalizeH="0" baseline="0" dirty="0" smtClean="0">
                <a:ln>
                  <a:noFill/>
                </a:ln>
                <a:solidFill>
                  <a:schemeClr val="tx1"/>
                </a:solidFill>
                <a:effectLst/>
                <a:latin typeface="Arial" panose="020B0604020202020204" pitchFamily="34" charset="0"/>
              </a:rPr>
              <a:t>Skip the dishwasher built-in dry option and simply air dry your dishes. Doing this conserves energy. </a:t>
            </a: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200" b="0" i="0" u="none" strike="noStrike" cap="none" normalizeH="0" baseline="0" dirty="0" smtClean="0">
                <a:ln>
                  <a:noFill/>
                </a:ln>
                <a:solidFill>
                  <a:schemeClr val="tx1"/>
                </a:solidFill>
                <a:effectLst/>
                <a:latin typeface="Arial" panose="020B0604020202020204" pitchFamily="34" charset="0"/>
              </a:rPr>
              <a:t>Turn off lights, fans, radios, and televisions when leaving a room, even if you are going to bone only a few minutes.</a:t>
            </a: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lang="en-US" altLang="en-US" sz="1200" dirty="0" smtClean="0">
                <a:latin typeface="Arial" panose="020B0604020202020204" pitchFamily="34" charset="0"/>
              </a:rPr>
              <a:t>Shut off the faucet when you are brushing your teeth or washing your face.</a:t>
            </a: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200" b="0" i="0" u="none" strike="noStrike" cap="none" normalizeH="0" baseline="0" dirty="0" smtClean="0">
                <a:ln>
                  <a:noFill/>
                </a:ln>
                <a:solidFill>
                  <a:schemeClr val="tx1"/>
                </a:solidFill>
                <a:effectLst/>
                <a:latin typeface="Arial" panose="020B0604020202020204" pitchFamily="34" charset="0"/>
              </a:rPr>
              <a:t>Reduce, reuse, and recycle paper products, glass,</a:t>
            </a:r>
            <a:r>
              <a:rPr kumimoji="0" lang="en-US" altLang="en-US" sz="1200" b="0" i="0" u="none" strike="noStrike" cap="none" normalizeH="0" dirty="0" smtClean="0">
                <a:ln>
                  <a:noFill/>
                </a:ln>
                <a:solidFill>
                  <a:schemeClr val="tx1"/>
                </a:solidFill>
                <a:effectLst/>
                <a:latin typeface="Arial" panose="020B0604020202020204" pitchFamily="34" charset="0"/>
              </a:rPr>
              <a:t> aluminum, steel, and plastic items.</a:t>
            </a: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200" b="0" i="0" u="none" strike="noStrike" cap="none" normalizeH="0" baseline="0" dirty="0" smtClean="0">
                <a:ln>
                  <a:noFill/>
                </a:ln>
                <a:solidFill>
                  <a:schemeClr val="tx1"/>
                </a:solidFill>
                <a:effectLst/>
                <a:latin typeface="Arial" panose="020B0604020202020204" pitchFamily="34" charset="0"/>
              </a:rPr>
              <a:t>Lower the thermostat. If each American household were to lower its average heating temperature by 6 degrees over a 24 hour period,</a:t>
            </a:r>
            <a:r>
              <a:rPr kumimoji="0" lang="en-US" altLang="en-US" sz="1200" b="0" i="0" u="none" strike="noStrike" cap="none" normalizeH="0" dirty="0" smtClean="0">
                <a:ln>
                  <a:noFill/>
                </a:ln>
                <a:solidFill>
                  <a:schemeClr val="tx1"/>
                </a:solidFill>
                <a:effectLst/>
                <a:latin typeface="Arial" panose="020B0604020202020204" pitchFamily="34" charset="0"/>
              </a:rPr>
              <a:t> the equivalent of 500,000 barrels of oil would be saved.</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199" y="4648200"/>
            <a:ext cx="2438853" cy="151923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199" y="1903144"/>
            <a:ext cx="2237467" cy="2381659"/>
          </a:xfrm>
          <a:prstGeom prst="rect">
            <a:avLst/>
          </a:prstGeom>
        </p:spPr>
      </p:pic>
    </p:spTree>
    <p:extLst>
      <p:ext uri="{BB962C8B-B14F-4D97-AF65-F5344CB8AC3E}">
        <p14:creationId xmlns:p14="http://schemas.microsoft.com/office/powerpoint/2010/main" val="20269961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69798"/>
            <a:ext cx="7315200" cy="411162"/>
          </a:xfrm>
        </p:spPr>
        <p:txBody>
          <a:bodyPr/>
          <a:lstStyle/>
          <a:p>
            <a:r>
              <a:rPr lang="en-US" sz="2400" dirty="0" smtClean="0"/>
              <a:t>20 Easy Ways </a:t>
            </a:r>
            <a:r>
              <a:rPr lang="en-US" sz="2400" dirty="0"/>
              <a:t>to Conserve Resources</a:t>
            </a:r>
          </a:p>
        </p:txBody>
      </p:sp>
      <p:sp>
        <p:nvSpPr>
          <p:cNvPr id="3" name="Content Placeholder 2"/>
          <p:cNvSpPr>
            <a:spLocks noGrp="1"/>
          </p:cNvSpPr>
          <p:nvPr>
            <p:ph idx="1"/>
          </p:nvPr>
        </p:nvSpPr>
        <p:spPr>
          <a:xfrm>
            <a:off x="228600" y="1940526"/>
            <a:ext cx="6019800" cy="4800600"/>
          </a:xfrm>
        </p:spPr>
        <p:txBody>
          <a:bodyPr/>
          <a:lstStyle/>
          <a:p>
            <a:pPr marL="228600" lvl="0" indent="-228600" eaLnBrk="0" hangingPunct="0">
              <a:spcBef>
                <a:spcPct val="0"/>
              </a:spcBef>
              <a:buFont typeface="+mj-lt"/>
              <a:buAutoNum type="arabicPeriod" startAt="10"/>
            </a:pPr>
            <a:r>
              <a:rPr lang="en-US" altLang="en-US" sz="1200" dirty="0" smtClean="0">
                <a:latin typeface="Arial" panose="020B0604020202020204" pitchFamily="34" charset="0"/>
              </a:rPr>
              <a:t>Set </a:t>
            </a:r>
            <a:r>
              <a:rPr lang="en-US" altLang="en-US" sz="1200" dirty="0">
                <a:latin typeface="Arial" panose="020B0604020202020204" pitchFamily="34" charset="0"/>
              </a:rPr>
              <a:t>your fridge between 36-38 F degrees and freezer to be between 0-5 F degrees. </a:t>
            </a:r>
          </a:p>
          <a:p>
            <a:pPr marL="228600" lvl="0" indent="-228600" eaLnBrk="0" hangingPunct="0">
              <a:spcBef>
                <a:spcPct val="0"/>
              </a:spcBef>
              <a:buFont typeface="+mj-lt"/>
              <a:buAutoNum type="arabicPeriod" startAt="10"/>
            </a:pPr>
            <a:r>
              <a:rPr lang="en-US" altLang="en-US" sz="1200" dirty="0">
                <a:latin typeface="Arial" panose="020B0604020202020204" pitchFamily="34" charset="0"/>
              </a:rPr>
              <a:t>Eat no meat and animal products for one day a week. One study estimated that a quarter pound of beef is equal to approximately 460 gallons of water. Factor in the methane, as well as other greenhouse gas emissions of cattle, and the fossil fuels it took to get the beef to you. Even one day of being a vegetarian is good for your health and the Earth. </a:t>
            </a:r>
          </a:p>
          <a:p>
            <a:pPr marL="228600" lvl="0" indent="-228600" eaLnBrk="0" hangingPunct="0">
              <a:spcBef>
                <a:spcPct val="0"/>
              </a:spcBef>
              <a:buFont typeface="+mj-lt"/>
              <a:buAutoNum type="arabicPeriod" startAt="10"/>
            </a:pPr>
            <a:r>
              <a:rPr lang="en-US" altLang="en-US" sz="1200" dirty="0">
                <a:latin typeface="Arial" panose="020B0604020202020204" pitchFamily="34" charset="0"/>
              </a:rPr>
              <a:t>UNPLUG unused appliances. Even when powered off, plugged-in appliances use electricity. </a:t>
            </a:r>
          </a:p>
          <a:p>
            <a:pPr marL="228600" lvl="0" indent="-228600" eaLnBrk="0" hangingPunct="0">
              <a:spcBef>
                <a:spcPct val="0"/>
              </a:spcBef>
              <a:buFont typeface="+mj-lt"/>
              <a:buAutoNum type="arabicPeriod" startAt="10"/>
            </a:pPr>
            <a:r>
              <a:rPr lang="en-US" altLang="en-US" sz="1200" dirty="0">
                <a:latin typeface="Arial" panose="020B0604020202020204" pitchFamily="34" charset="0"/>
              </a:rPr>
              <a:t>Plant trees to shade your home. You can save money on air conditioning. </a:t>
            </a:r>
          </a:p>
          <a:p>
            <a:pPr marL="228600" lvl="0" indent="-228600" eaLnBrk="0" hangingPunct="0">
              <a:spcBef>
                <a:spcPct val="0"/>
              </a:spcBef>
              <a:buFont typeface="+mj-lt"/>
              <a:buAutoNum type="arabicPeriod" startAt="10"/>
            </a:pPr>
            <a:r>
              <a:rPr lang="en-US" altLang="en-US" sz="1200" dirty="0" smtClean="0">
                <a:latin typeface="Arial" panose="020B0604020202020204" pitchFamily="34" charset="0"/>
              </a:rPr>
              <a:t>Buy </a:t>
            </a:r>
            <a:r>
              <a:rPr lang="en-US" altLang="en-US" sz="1200" dirty="0">
                <a:latin typeface="Arial" panose="020B0604020202020204" pitchFamily="34" charset="0"/>
              </a:rPr>
              <a:t>used furniture and re-purpose it. You save money and trees (plus, create original furniture!) </a:t>
            </a:r>
          </a:p>
          <a:p>
            <a:pPr marL="228600" lvl="0" indent="-228600" eaLnBrk="0" hangingPunct="0">
              <a:spcBef>
                <a:spcPct val="0"/>
              </a:spcBef>
              <a:buFont typeface="+mj-lt"/>
              <a:buAutoNum type="arabicPeriod" startAt="10"/>
            </a:pPr>
            <a:r>
              <a:rPr lang="en-US" altLang="en-US" sz="1200" dirty="0">
                <a:latin typeface="Arial" panose="020B0604020202020204" pitchFamily="34" charset="0"/>
              </a:rPr>
              <a:t>Close vents and doors in unused rooms to conserve heat. </a:t>
            </a:r>
          </a:p>
          <a:p>
            <a:pPr marL="228600" lvl="0" indent="-228600" eaLnBrk="0" hangingPunct="0">
              <a:spcBef>
                <a:spcPct val="0"/>
              </a:spcBef>
              <a:buFont typeface="+mj-lt"/>
              <a:buAutoNum type="arabicPeriod" startAt="10"/>
            </a:pPr>
            <a:r>
              <a:rPr lang="en-US" altLang="en-US" sz="1200" dirty="0">
                <a:latin typeface="Arial" panose="020B0604020202020204" pitchFamily="34" charset="0"/>
              </a:rPr>
              <a:t>Buy a stylish ceramic mug for your daily cup of coffee instead of using a disposable cup. If you're someone who buys a cup of coffee or tea in a disposable cup every day, your cups alone are an estimated 23 pounds of waste per year. </a:t>
            </a:r>
          </a:p>
          <a:p>
            <a:pPr marL="228600" lvl="0" indent="-228600" eaLnBrk="0" hangingPunct="0">
              <a:spcBef>
                <a:spcPct val="0"/>
              </a:spcBef>
              <a:buFont typeface="+mj-lt"/>
              <a:buAutoNum type="arabicPeriod" startAt="10"/>
            </a:pPr>
            <a:r>
              <a:rPr lang="en-US" altLang="en-US" sz="1200" dirty="0">
                <a:latin typeface="Arial" panose="020B0604020202020204" pitchFamily="34" charset="0"/>
              </a:rPr>
              <a:t>Wrap your water heater in an insulated blanket. </a:t>
            </a:r>
          </a:p>
          <a:p>
            <a:pPr marL="228600" lvl="0" indent="-228600" eaLnBrk="0" hangingPunct="0">
              <a:spcBef>
                <a:spcPct val="0"/>
              </a:spcBef>
              <a:buFont typeface="+mj-lt"/>
              <a:buAutoNum type="arabicPeriod" startAt="10"/>
            </a:pPr>
            <a:r>
              <a:rPr lang="en-US" altLang="en-US" sz="1200" dirty="0" smtClean="0">
                <a:latin typeface="Arial" panose="020B0604020202020204" pitchFamily="34" charset="0"/>
              </a:rPr>
              <a:t>Turn </a:t>
            </a:r>
            <a:r>
              <a:rPr lang="en-US" altLang="en-US" sz="1200" dirty="0">
                <a:latin typeface="Arial" panose="020B0604020202020204" pitchFamily="34" charset="0"/>
              </a:rPr>
              <a:t>your computer off when you go to sleep. You'll conserve energy</a:t>
            </a:r>
            <a:r>
              <a:rPr lang="en-US" altLang="en-US" sz="1200" dirty="0" smtClean="0">
                <a:latin typeface="Arial" panose="020B0604020202020204" pitchFamily="34" charset="0"/>
              </a:rPr>
              <a:t>.</a:t>
            </a:r>
          </a:p>
          <a:p>
            <a:pPr marL="228600" indent="-228600" eaLnBrk="0" hangingPunct="0">
              <a:spcBef>
                <a:spcPct val="0"/>
              </a:spcBef>
              <a:buFont typeface="+mj-lt"/>
              <a:buAutoNum type="arabicPeriod" startAt="10"/>
            </a:pPr>
            <a:r>
              <a:rPr lang="en-US" altLang="en-US" sz="1200" dirty="0">
                <a:latin typeface="Arial" panose="020B0604020202020204" pitchFamily="34" charset="0"/>
              </a:rPr>
              <a:t>Water your lawn in the early morning when it is cooler and drier. Watering in mid-day, especially when it is hot and dry, leads to water evaporation. Watering in the evening can also work, but some lawn care experts say that can put your lawn at much higher risk for fungus and other grass ailments. </a:t>
            </a:r>
          </a:p>
          <a:p>
            <a:pPr marL="228600" lvl="0" indent="-228600" eaLnBrk="0" hangingPunct="0">
              <a:spcBef>
                <a:spcPct val="0"/>
              </a:spcBef>
              <a:buFont typeface="+mj-lt"/>
              <a:buAutoNum type="arabicPeriod" startAt="10"/>
            </a:pPr>
            <a:r>
              <a:rPr lang="en-US" altLang="en-US" sz="1200" dirty="0" smtClean="0">
                <a:latin typeface="Arial" panose="020B0604020202020204" pitchFamily="34" charset="0"/>
              </a:rPr>
              <a:t>Make </a:t>
            </a:r>
            <a:r>
              <a:rPr lang="en-US" altLang="en-US" sz="1200" dirty="0">
                <a:latin typeface="Arial" panose="020B0604020202020204" pitchFamily="34" charset="0"/>
              </a:rPr>
              <a:t>sure to inflate your tires properly. This preserves the life of the tires, creates a safer ride, and saves gas. </a:t>
            </a:r>
          </a:p>
          <a:p>
            <a:endParaRPr lang="en-US" sz="1200" dirty="0"/>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3f2</a:t>
            </a:r>
            <a:endParaRPr lang="en-US" sz="2400" dirty="0">
              <a:solidFill>
                <a:schemeClr val="bg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9400" y="1924050"/>
            <a:ext cx="1981200" cy="23050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8116" y="4446588"/>
            <a:ext cx="2551368" cy="1828800"/>
          </a:xfrm>
          <a:prstGeom prst="rect">
            <a:avLst/>
          </a:prstGeom>
        </p:spPr>
      </p:pic>
    </p:spTree>
    <p:extLst>
      <p:ext uri="{BB962C8B-B14F-4D97-AF65-F5344CB8AC3E}">
        <p14:creationId xmlns:p14="http://schemas.microsoft.com/office/powerpoint/2010/main" val="18207084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76500"/>
            <a:ext cx="8458200" cy="914400"/>
          </a:xfrm>
        </p:spPr>
        <p:txBody>
          <a:bodyPr/>
          <a:lstStyle/>
          <a:p>
            <a:pPr marL="0" indent="0">
              <a:buNone/>
            </a:pPr>
            <a:r>
              <a:rPr lang="en-US" sz="1800" dirty="0" smtClean="0"/>
              <a:t>Practice </a:t>
            </a:r>
            <a:r>
              <a:rPr lang="en-US" sz="1800" dirty="0"/>
              <a:t>at least two </a:t>
            </a:r>
            <a:r>
              <a:rPr lang="en-US" sz="1800" dirty="0" smtClean="0"/>
              <a:t>ways to conserve resources or use resources more efficiently for </a:t>
            </a:r>
            <a:r>
              <a:rPr lang="en-US" sz="1800" dirty="0"/>
              <a:t>seven days </a:t>
            </a:r>
            <a:r>
              <a:rPr lang="en-US" sz="1800" dirty="0" smtClean="0"/>
              <a:t>in your home, at school, or at camp and </a:t>
            </a:r>
            <a:r>
              <a:rPr lang="en-US" sz="1800" dirty="0"/>
              <a:t>discuss with your counselor what you have learned. </a:t>
            </a:r>
          </a:p>
          <a:p>
            <a:endParaRPr lang="en-US" dirty="0"/>
          </a:p>
        </p:txBody>
      </p:sp>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3f2</a:t>
            </a:r>
            <a:endParaRPr lang="en-US" sz="2400" dirty="0">
              <a:solidFill>
                <a:schemeClr val="bg1"/>
              </a:solidFill>
            </a:endParaRPr>
          </a:p>
        </p:txBody>
      </p:sp>
      <p:graphicFrame>
        <p:nvGraphicFramePr>
          <p:cNvPr id="5" name="Content Placeholder 4"/>
          <p:cNvGraphicFramePr>
            <a:graphicFrameLocks/>
          </p:cNvGraphicFramePr>
          <p:nvPr>
            <p:extLst>
              <p:ext uri="{D42A27DB-BD31-4B8C-83A1-F6EECF244321}">
                <p14:modId xmlns:p14="http://schemas.microsoft.com/office/powerpoint/2010/main" val="62779942"/>
              </p:ext>
            </p:extLst>
          </p:nvPr>
        </p:nvGraphicFramePr>
        <p:xfrm>
          <a:off x="381000" y="2286000"/>
          <a:ext cx="8407404" cy="4307840"/>
        </p:xfrm>
        <a:graphic>
          <a:graphicData uri="http://schemas.openxmlformats.org/drawingml/2006/table">
            <a:tbl>
              <a:tblPr firstRow="1" bandRow="1">
                <a:tableStyleId>{5C22544A-7EE6-4342-B048-85BDC9FD1C3A}</a:tableStyleId>
              </a:tblPr>
              <a:tblGrid>
                <a:gridCol w="934156"/>
                <a:gridCol w="934156"/>
                <a:gridCol w="934156"/>
                <a:gridCol w="934156"/>
                <a:gridCol w="934156"/>
                <a:gridCol w="934156"/>
                <a:gridCol w="934156"/>
                <a:gridCol w="934156"/>
                <a:gridCol w="934156"/>
              </a:tblGrid>
              <a:tr h="370840">
                <a:tc gridSpan="9">
                  <a:txBody>
                    <a:bodyPr/>
                    <a:lstStyle/>
                    <a:p>
                      <a:pPr algn="ctr"/>
                      <a:r>
                        <a:rPr lang="en-US" dirty="0" smtClean="0"/>
                        <a:t>Resource Conservation Project</a:t>
                      </a:r>
                      <a:endParaRPr lang="en-US" dirty="0"/>
                    </a:p>
                  </a:txBody>
                  <a:tcPr anchor="ctr">
                    <a:solidFill>
                      <a:schemeClr val="bg2">
                        <a:lumMod val="50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endParaRPr lang="en-US" dirty="0"/>
                    </a:p>
                  </a:txBody>
                  <a:tcPr>
                    <a:solidFill>
                      <a:schemeClr val="bg2">
                        <a:lumMod val="50000"/>
                      </a:schemeClr>
                    </a:solidFill>
                  </a:tcPr>
                </a:tc>
                <a:tc>
                  <a:txBody>
                    <a:bodyPr/>
                    <a:lstStyle/>
                    <a:p>
                      <a:pPr algn="ctr"/>
                      <a:r>
                        <a:rPr lang="en-US" sz="1100" dirty="0" smtClean="0"/>
                        <a:t>Method</a:t>
                      </a:r>
                      <a:endParaRPr lang="en-US" sz="1100" dirty="0"/>
                    </a:p>
                  </a:txBody>
                  <a:tcPr anchor="ctr"/>
                </a:tc>
                <a:tc>
                  <a:txBody>
                    <a:bodyPr/>
                    <a:lstStyle/>
                    <a:p>
                      <a:pPr algn="ctr"/>
                      <a:r>
                        <a:rPr lang="en-US" sz="1100" dirty="0" smtClean="0"/>
                        <a:t>Sunday</a:t>
                      </a:r>
                      <a:endParaRPr lang="en-US" sz="1100" dirty="0"/>
                    </a:p>
                  </a:txBody>
                  <a:tcPr anchor="ctr"/>
                </a:tc>
                <a:tc>
                  <a:txBody>
                    <a:bodyPr/>
                    <a:lstStyle/>
                    <a:p>
                      <a:pPr algn="ctr"/>
                      <a:r>
                        <a:rPr lang="en-US" sz="1100" dirty="0" smtClean="0"/>
                        <a:t>Monday</a:t>
                      </a:r>
                      <a:endParaRPr lang="en-US" sz="1100" dirty="0"/>
                    </a:p>
                  </a:txBody>
                  <a:tcPr anchor="ctr"/>
                </a:tc>
                <a:tc>
                  <a:txBody>
                    <a:bodyPr/>
                    <a:lstStyle/>
                    <a:p>
                      <a:pPr algn="ctr"/>
                      <a:r>
                        <a:rPr lang="en-US" sz="1100" dirty="0" smtClean="0"/>
                        <a:t>Tuesday</a:t>
                      </a:r>
                      <a:endParaRPr lang="en-US" sz="1100" dirty="0"/>
                    </a:p>
                  </a:txBody>
                  <a:tcPr anchor="ctr"/>
                </a:tc>
                <a:tc>
                  <a:txBody>
                    <a:bodyPr/>
                    <a:lstStyle/>
                    <a:p>
                      <a:pPr algn="ctr"/>
                      <a:r>
                        <a:rPr lang="en-US" sz="1100" dirty="0" smtClean="0"/>
                        <a:t>Wednesday</a:t>
                      </a:r>
                      <a:endParaRPr lang="en-US" sz="1100" dirty="0"/>
                    </a:p>
                  </a:txBody>
                  <a:tcPr anchor="ctr"/>
                </a:tc>
                <a:tc>
                  <a:txBody>
                    <a:bodyPr/>
                    <a:lstStyle/>
                    <a:p>
                      <a:pPr algn="ctr"/>
                      <a:r>
                        <a:rPr lang="en-US" sz="1100" dirty="0" smtClean="0"/>
                        <a:t>Thursday</a:t>
                      </a:r>
                      <a:endParaRPr lang="en-US" sz="1100" dirty="0"/>
                    </a:p>
                  </a:txBody>
                  <a:tcPr anchor="ctr"/>
                </a:tc>
                <a:tc>
                  <a:txBody>
                    <a:bodyPr/>
                    <a:lstStyle/>
                    <a:p>
                      <a:pPr algn="ctr"/>
                      <a:r>
                        <a:rPr lang="en-US" sz="1100" dirty="0" smtClean="0"/>
                        <a:t>Friday</a:t>
                      </a:r>
                      <a:endParaRPr lang="en-US" sz="1100" dirty="0"/>
                    </a:p>
                  </a:txBody>
                  <a:tcPr anchor="ctr"/>
                </a:tc>
                <a:tc>
                  <a:txBody>
                    <a:bodyPr/>
                    <a:lstStyle/>
                    <a:p>
                      <a:pPr algn="ctr"/>
                      <a:r>
                        <a:rPr lang="en-US" sz="1100" dirty="0" smtClean="0"/>
                        <a:t>Saturday</a:t>
                      </a:r>
                      <a:endParaRPr lang="en-US" sz="1100" dirty="0"/>
                    </a:p>
                  </a:txBody>
                  <a:tcPr anchor="ctr"/>
                </a:tc>
              </a:tr>
              <a:tr h="1188720">
                <a:tc>
                  <a:txBody>
                    <a:bodyPr/>
                    <a:lstStyle/>
                    <a:p>
                      <a:pPr algn="ctr"/>
                      <a:r>
                        <a:rPr lang="en-US" sz="1000" b="0" i="0" u="none" strike="noStrike" baseline="0" dirty="0" smtClean="0">
                          <a:solidFill>
                            <a:srgbClr val="FFFFFF"/>
                          </a:solidFill>
                          <a:latin typeface="Franklin Gothic Medium" panose="020B0603020102020204" pitchFamily="34" charset="0"/>
                        </a:rPr>
                        <a:t>1</a:t>
                      </a:r>
                      <a:endParaRPr lang="en-US" sz="1000" dirty="0"/>
                    </a:p>
                  </a:txBody>
                  <a:tcPr anchor="ctr">
                    <a:solidFill>
                      <a:schemeClr val="bg2">
                        <a:lumMod val="50000"/>
                      </a:schemeClr>
                    </a:solidFill>
                  </a:tcPr>
                </a:tc>
                <a:tc>
                  <a:txBody>
                    <a:bodyPr/>
                    <a:lstStyle/>
                    <a:p>
                      <a:endParaRPr lang="en-US" sz="1000"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1188720">
                <a:tc>
                  <a:txBody>
                    <a:bodyPr/>
                    <a:lstStyle/>
                    <a:p>
                      <a:pPr algn="ctr"/>
                      <a:r>
                        <a:rPr lang="en-US" sz="1000" b="0" i="0" u="none" strike="noStrike" baseline="0" dirty="0" smtClean="0">
                          <a:solidFill>
                            <a:srgbClr val="FFFFFF"/>
                          </a:solidFill>
                          <a:latin typeface="Franklin Gothic Medium" panose="020B0603020102020204" pitchFamily="34" charset="0"/>
                        </a:rPr>
                        <a:t>2</a:t>
                      </a:r>
                      <a:endParaRPr lang="en-US" sz="1000" dirty="0"/>
                    </a:p>
                  </a:txBody>
                  <a:tcPr anchor="ctr">
                    <a:solidFill>
                      <a:schemeClr val="bg2">
                        <a:lumMod val="50000"/>
                      </a:schemeClr>
                    </a:solidFill>
                  </a:tcPr>
                </a:tc>
                <a:tc>
                  <a:txBody>
                    <a:bodyPr/>
                    <a:lstStyle/>
                    <a:p>
                      <a:endParaRPr lang="en-US" sz="1000"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1188720">
                <a:tc>
                  <a:txBody>
                    <a:bodyPr/>
                    <a:lstStyle/>
                    <a:p>
                      <a:pPr algn="ctr"/>
                      <a:r>
                        <a:rPr lang="en-US" sz="1000" b="0" i="0" u="none" strike="noStrike" baseline="0" dirty="0" smtClean="0">
                          <a:solidFill>
                            <a:srgbClr val="FFFFFF"/>
                          </a:solidFill>
                          <a:latin typeface="Franklin Gothic Medium" panose="020B0603020102020204" pitchFamily="34" charset="0"/>
                        </a:rPr>
                        <a:t>3</a:t>
                      </a:r>
                      <a:endParaRPr lang="en-US" sz="1000" dirty="0"/>
                    </a:p>
                  </a:txBody>
                  <a:tcPr anchor="ctr">
                    <a:solidFill>
                      <a:schemeClr val="bg2">
                        <a:lumMod val="50000"/>
                      </a:schemeClr>
                    </a:solidFill>
                  </a:tcPr>
                </a:tc>
                <a:tc>
                  <a:txBody>
                    <a:bodyPr/>
                    <a:lstStyle/>
                    <a:p>
                      <a:endParaRPr lang="en-US" sz="1000"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20590893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422" y="1288257"/>
            <a:ext cx="7315200" cy="715962"/>
          </a:xfrm>
        </p:spPr>
        <p:txBody>
          <a:bodyPr/>
          <a:lstStyle/>
          <a:p>
            <a:pPr marL="0" indent="0"/>
            <a:r>
              <a:rPr lang="en-US" sz="1800" dirty="0"/>
              <a:t>Perform an experiment on packaging materials to find out which ones are biodegradable. Discuss your conclusions with your counselor</a:t>
            </a:r>
            <a:r>
              <a:rPr lang="en-US" sz="1800" dirty="0" smtClean="0"/>
              <a:t>.</a:t>
            </a:r>
            <a:endParaRPr lang="en-US" sz="1800" dirty="0"/>
          </a:p>
        </p:txBody>
      </p:sp>
      <p:sp>
        <p:nvSpPr>
          <p:cNvPr id="3" name="Content Placeholder 2"/>
          <p:cNvSpPr>
            <a:spLocks noGrp="1"/>
          </p:cNvSpPr>
          <p:nvPr>
            <p:ph idx="1"/>
          </p:nvPr>
        </p:nvSpPr>
        <p:spPr>
          <a:xfrm>
            <a:off x="222422" y="2004219"/>
            <a:ext cx="7924800" cy="4625181"/>
          </a:xfrm>
        </p:spPr>
        <p:txBody>
          <a:bodyPr/>
          <a:lstStyle/>
          <a:p>
            <a:pPr marL="0" indent="0">
              <a:buNone/>
            </a:pPr>
            <a:r>
              <a:rPr lang="en-US" sz="2000" b="1" dirty="0" smtClean="0"/>
              <a:t>Biodegradable Packing Materials</a:t>
            </a:r>
          </a:p>
          <a:p>
            <a:pPr marL="0" indent="0">
              <a:spcBef>
                <a:spcPts val="0"/>
              </a:spcBef>
              <a:buNone/>
            </a:pPr>
            <a:r>
              <a:rPr lang="en-US" sz="1600" dirty="0" smtClean="0"/>
              <a:t>Items purchased online or from mail-order catalogs are shipped in </a:t>
            </a:r>
            <a:endParaRPr lang="en-US" sz="1600" dirty="0" smtClean="0"/>
          </a:p>
          <a:p>
            <a:pPr marL="0" indent="0">
              <a:spcBef>
                <a:spcPts val="0"/>
              </a:spcBef>
              <a:buNone/>
            </a:pPr>
            <a:r>
              <a:rPr lang="en-US" sz="1600" dirty="0" smtClean="0"/>
              <a:t>boxes </a:t>
            </a:r>
            <a:r>
              <a:rPr lang="en-US" sz="1600" dirty="0" smtClean="0"/>
              <a:t>and protected with packing materials that range form plastic </a:t>
            </a:r>
            <a:endParaRPr lang="en-US" sz="1600" dirty="0" smtClean="0"/>
          </a:p>
          <a:p>
            <a:pPr marL="0" indent="0">
              <a:spcBef>
                <a:spcPts val="0"/>
              </a:spcBef>
              <a:buNone/>
            </a:pPr>
            <a:r>
              <a:rPr lang="en-US" sz="1600" dirty="0" smtClean="0"/>
              <a:t>bubble </a:t>
            </a:r>
            <a:r>
              <a:rPr lang="en-US" sz="1600" dirty="0" smtClean="0"/>
              <a:t>wrap to popcorn. Packing materials sometimes end up as </a:t>
            </a:r>
            <a:endParaRPr lang="en-US" sz="1600" dirty="0" smtClean="0"/>
          </a:p>
          <a:p>
            <a:pPr marL="0" indent="0">
              <a:spcBef>
                <a:spcPts val="0"/>
              </a:spcBef>
              <a:buNone/>
            </a:pPr>
            <a:r>
              <a:rPr lang="en-US" sz="1600" dirty="0" smtClean="0"/>
              <a:t>litter </a:t>
            </a:r>
            <a:r>
              <a:rPr lang="en-US" sz="1600" dirty="0" smtClean="0"/>
              <a:t>along roadsides or take up space in landfills. In this experiment, </a:t>
            </a:r>
            <a:endParaRPr lang="en-US" sz="1600" dirty="0" smtClean="0"/>
          </a:p>
          <a:p>
            <a:pPr marL="0" indent="0">
              <a:spcBef>
                <a:spcPts val="0"/>
              </a:spcBef>
              <a:buNone/>
            </a:pPr>
            <a:r>
              <a:rPr lang="en-US" sz="1600" dirty="0" smtClean="0"/>
              <a:t>you </a:t>
            </a:r>
            <a:r>
              <a:rPr lang="en-US" sz="1600" dirty="0" smtClean="0"/>
              <a:t>will find out which packing materials are biodegradable.</a:t>
            </a:r>
          </a:p>
          <a:p>
            <a:pPr marL="0" indent="0">
              <a:buNone/>
            </a:pPr>
            <a:r>
              <a:rPr lang="en-US" sz="1600" b="1" dirty="0" smtClean="0"/>
              <a:t>Procedure</a:t>
            </a:r>
          </a:p>
          <a:p>
            <a:pPr marL="0" indent="0">
              <a:buNone/>
            </a:pPr>
            <a:r>
              <a:rPr lang="en-US" sz="1600" b="1" dirty="0" smtClean="0"/>
              <a:t>Step 1</a:t>
            </a:r>
            <a:r>
              <a:rPr lang="en-US" sz="1600" dirty="0" smtClean="0"/>
              <a:t> – Label four resealable plastic bags “1,” “2,” “3,” and “4.”</a:t>
            </a:r>
          </a:p>
          <a:p>
            <a:pPr marL="0" indent="0">
              <a:buNone/>
            </a:pPr>
            <a:r>
              <a:rPr lang="en-US" sz="1600" b="1" dirty="0" smtClean="0"/>
              <a:t>Step 2</a:t>
            </a:r>
            <a:r>
              <a:rPr lang="en-US" sz="1600" dirty="0" smtClean="0"/>
              <a:t> – Pour a cup of sand into each plastic bag. Then add a cup of garden soil to each bag. Carefully mix the sand and soil by squeezing the mixture in each bag.</a:t>
            </a:r>
          </a:p>
          <a:p>
            <a:pPr marL="0" indent="0">
              <a:buNone/>
            </a:pPr>
            <a:r>
              <a:rPr lang="en-US" sz="1600" b="1" dirty="0" smtClean="0"/>
              <a:t>Step 3</a:t>
            </a:r>
            <a:r>
              <a:rPr lang="en-US" sz="1600" dirty="0" smtClean="0"/>
              <a:t> – In bag 1, place six small strips of newspaper.</a:t>
            </a:r>
          </a:p>
          <a:p>
            <a:pPr marL="0" indent="0">
              <a:buNone/>
            </a:pPr>
            <a:r>
              <a:rPr lang="en-US" sz="1600" b="1" dirty="0" smtClean="0"/>
              <a:t>Step 4</a:t>
            </a:r>
            <a:r>
              <a:rPr lang="en-US" sz="1600" dirty="0" smtClean="0"/>
              <a:t> – In bag 2, place six foam packing peanuts.</a:t>
            </a:r>
          </a:p>
          <a:p>
            <a:pPr marL="0" indent="0">
              <a:buNone/>
            </a:pPr>
            <a:r>
              <a:rPr lang="en-US" sz="1600" b="1" dirty="0" smtClean="0"/>
              <a:t>Step 5</a:t>
            </a:r>
            <a:r>
              <a:rPr lang="en-US" sz="1600" dirty="0" smtClean="0"/>
              <a:t> – In bag 3, place six pieces of unbuttered, unsalted popped popcorn.</a:t>
            </a:r>
          </a:p>
          <a:p>
            <a:pPr marL="0" indent="0">
              <a:buNone/>
            </a:pPr>
            <a:endParaRPr lang="en-US" sz="1600" dirty="0"/>
          </a:p>
        </p:txBody>
      </p:sp>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3f3</a:t>
            </a:r>
            <a:endParaRPr lang="en-US" sz="2400" dirty="0">
              <a:solidFill>
                <a:schemeClr val="bg1"/>
              </a:solidFill>
            </a:endParaRPr>
          </a:p>
        </p:txBody>
      </p:sp>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11449" y="1878409"/>
            <a:ext cx="2632551" cy="2438400"/>
          </a:xfrm>
          <a:prstGeom prst="rect">
            <a:avLst/>
          </a:prstGeom>
        </p:spPr>
      </p:pic>
    </p:spTree>
    <p:extLst>
      <p:ext uri="{BB962C8B-B14F-4D97-AF65-F5344CB8AC3E}">
        <p14:creationId xmlns:p14="http://schemas.microsoft.com/office/powerpoint/2010/main" val="322655356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422" y="1288257"/>
            <a:ext cx="7315200" cy="715962"/>
          </a:xfrm>
        </p:spPr>
        <p:txBody>
          <a:bodyPr/>
          <a:lstStyle/>
          <a:p>
            <a:pPr marL="0" indent="0"/>
            <a:r>
              <a:rPr lang="en-US" sz="1800" dirty="0"/>
              <a:t>Perform an experiment on packaging materials to find out which ones are biodegradable. Discuss your conclusions with your counselor</a:t>
            </a:r>
            <a:r>
              <a:rPr lang="en-US" sz="1800" dirty="0" smtClean="0"/>
              <a:t>.</a:t>
            </a:r>
            <a:endParaRPr lang="en-US" sz="1800" dirty="0"/>
          </a:p>
        </p:txBody>
      </p:sp>
      <p:sp>
        <p:nvSpPr>
          <p:cNvPr id="3" name="Content Placeholder 2"/>
          <p:cNvSpPr>
            <a:spLocks noGrp="1"/>
          </p:cNvSpPr>
          <p:nvPr>
            <p:ph idx="1"/>
          </p:nvPr>
        </p:nvSpPr>
        <p:spPr>
          <a:xfrm>
            <a:off x="222422" y="2004219"/>
            <a:ext cx="5873578" cy="4625181"/>
          </a:xfrm>
        </p:spPr>
        <p:txBody>
          <a:bodyPr/>
          <a:lstStyle/>
          <a:p>
            <a:pPr marL="0" indent="0">
              <a:buNone/>
            </a:pPr>
            <a:r>
              <a:rPr lang="en-US" sz="2000" b="1" dirty="0" smtClean="0"/>
              <a:t>Biodegradable Packing Materials</a:t>
            </a:r>
            <a:r>
              <a:rPr lang="en-US" sz="2000" dirty="0" smtClean="0"/>
              <a:t> (continued)</a:t>
            </a:r>
            <a:endParaRPr lang="en-US" sz="2000" b="1" dirty="0" smtClean="0"/>
          </a:p>
          <a:p>
            <a:pPr marL="0" indent="0">
              <a:buNone/>
            </a:pPr>
            <a:r>
              <a:rPr lang="en-US" sz="1600" b="1" dirty="0" smtClean="0"/>
              <a:t>Procedure</a:t>
            </a:r>
          </a:p>
          <a:p>
            <a:pPr marL="0" indent="0">
              <a:buNone/>
            </a:pPr>
            <a:r>
              <a:rPr lang="en-US" sz="1600" b="1" dirty="0"/>
              <a:t>Step 6 </a:t>
            </a:r>
            <a:r>
              <a:rPr lang="en-US" sz="1600" dirty="0"/>
              <a:t>– In bag 4, place a small piece of plastic bubble wrap.</a:t>
            </a:r>
          </a:p>
          <a:p>
            <a:pPr marL="0" indent="0">
              <a:buNone/>
            </a:pPr>
            <a:r>
              <a:rPr lang="en-US" sz="1600" b="1" dirty="0"/>
              <a:t>Step 7</a:t>
            </a:r>
            <a:r>
              <a:rPr lang="en-US" sz="1600" dirty="0"/>
              <a:t> – Fill each bag almost to the top with garden soil. Leave enough space to allow the bag to be closed.</a:t>
            </a:r>
            <a:endParaRPr lang="en-US" sz="1600" b="1" dirty="0"/>
          </a:p>
          <a:p>
            <a:pPr marL="0" indent="0">
              <a:buNone/>
            </a:pPr>
            <a:r>
              <a:rPr lang="en-US" sz="1600" b="1" dirty="0" smtClean="0"/>
              <a:t>Step 8</a:t>
            </a:r>
            <a:r>
              <a:rPr lang="en-US" sz="1600" dirty="0" smtClean="0"/>
              <a:t> – Pour half a cup of tap water into each plastic bag.</a:t>
            </a:r>
          </a:p>
          <a:p>
            <a:pPr marL="0" indent="0">
              <a:buNone/>
            </a:pPr>
            <a:r>
              <a:rPr lang="en-US" sz="1600" b="1" dirty="0" smtClean="0"/>
              <a:t>Step 9</a:t>
            </a:r>
            <a:r>
              <a:rPr lang="en-US" sz="1600" dirty="0" smtClean="0"/>
              <a:t> – Close each bag. Place all four bags near a sunny window.</a:t>
            </a:r>
          </a:p>
          <a:p>
            <a:pPr marL="0" indent="0">
              <a:buNone/>
            </a:pPr>
            <a:r>
              <a:rPr lang="en-US" sz="1600" b="1" dirty="0" smtClean="0"/>
              <a:t>Step 10</a:t>
            </a:r>
            <a:r>
              <a:rPr lang="en-US" sz="1600" dirty="0" smtClean="0"/>
              <a:t> – After two days, open the plastic bags, stir the soil, add half a cup of tap water, and reclose the bags.</a:t>
            </a:r>
          </a:p>
          <a:p>
            <a:pPr marL="0" indent="0">
              <a:buNone/>
            </a:pPr>
            <a:r>
              <a:rPr lang="en-US" sz="1600" b="1" dirty="0" smtClean="0"/>
              <a:t>Step 11</a:t>
            </a:r>
            <a:r>
              <a:rPr lang="en-US" sz="1600" dirty="0" smtClean="0"/>
              <a:t> – Wait three more days, then empty each bag onto a sheet of newspaper and look for the packing materials in each. Use a magnifying glass to examine each material.</a:t>
            </a:r>
          </a:p>
          <a:p>
            <a:pPr marL="0" indent="0">
              <a:buNone/>
            </a:pPr>
            <a:endParaRPr lang="en-US" sz="1600" dirty="0" smtClean="0"/>
          </a:p>
        </p:txBody>
      </p:sp>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3f3</a:t>
            </a:r>
            <a:endParaRPr lang="en-US" sz="2400"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3941" y="2590800"/>
            <a:ext cx="2822747" cy="1879949"/>
          </a:xfrm>
          <a:prstGeom prst="rect">
            <a:avLst/>
          </a:prstGeom>
        </p:spPr>
      </p:pic>
    </p:spTree>
    <p:extLst>
      <p:ext uri="{BB962C8B-B14F-4D97-AF65-F5344CB8AC3E}">
        <p14:creationId xmlns:p14="http://schemas.microsoft.com/office/powerpoint/2010/main" val="102940044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422" y="1288257"/>
            <a:ext cx="7315200" cy="715962"/>
          </a:xfrm>
        </p:spPr>
        <p:txBody>
          <a:bodyPr/>
          <a:lstStyle/>
          <a:p>
            <a:pPr marL="0" indent="0"/>
            <a:r>
              <a:rPr lang="en-US" sz="1800" dirty="0"/>
              <a:t>Perform an experiment on packaging materials to find out which ones are biodegradable. Discuss your conclusions with your counselor</a:t>
            </a:r>
            <a:r>
              <a:rPr lang="en-US" sz="1800" dirty="0" smtClean="0"/>
              <a:t>.</a:t>
            </a:r>
            <a:endParaRPr lang="en-US" sz="1800" dirty="0"/>
          </a:p>
        </p:txBody>
      </p:sp>
      <p:sp>
        <p:nvSpPr>
          <p:cNvPr id="3" name="Content Placeholder 2"/>
          <p:cNvSpPr>
            <a:spLocks noGrp="1"/>
          </p:cNvSpPr>
          <p:nvPr>
            <p:ph idx="1"/>
          </p:nvPr>
        </p:nvSpPr>
        <p:spPr>
          <a:xfrm>
            <a:off x="222422" y="2004219"/>
            <a:ext cx="7924800" cy="4625181"/>
          </a:xfrm>
        </p:spPr>
        <p:txBody>
          <a:bodyPr/>
          <a:lstStyle/>
          <a:p>
            <a:pPr marL="0" indent="0">
              <a:buNone/>
            </a:pPr>
            <a:r>
              <a:rPr lang="en-US" sz="2000" b="1" dirty="0" smtClean="0"/>
              <a:t>Biodegradable Packing Materials</a:t>
            </a:r>
            <a:r>
              <a:rPr lang="en-US" sz="2000" dirty="0" smtClean="0"/>
              <a:t> (continued)</a:t>
            </a:r>
            <a:endParaRPr lang="en-US" sz="2000" b="1" dirty="0" smtClean="0"/>
          </a:p>
          <a:p>
            <a:pPr marL="0" indent="0">
              <a:buNone/>
            </a:pPr>
            <a:r>
              <a:rPr lang="en-US" sz="1600" b="1" dirty="0" smtClean="0"/>
              <a:t>Observations</a:t>
            </a:r>
          </a:p>
          <a:p>
            <a:pPr>
              <a:buFont typeface="+mj-lt"/>
              <a:buAutoNum type="arabicPeriod"/>
            </a:pPr>
            <a:r>
              <a:rPr lang="en-US" sz="1600" dirty="0" smtClean="0"/>
              <a:t>Which packing materials showed signs of decomposition?</a:t>
            </a:r>
          </a:p>
          <a:p>
            <a:pPr>
              <a:buFont typeface="+mj-lt"/>
              <a:buAutoNum type="arabicPeriod"/>
            </a:pPr>
            <a:r>
              <a:rPr lang="en-US" sz="1600" dirty="0" smtClean="0"/>
              <a:t>Which do you think were biodegradable? Which were </a:t>
            </a:r>
            <a:r>
              <a:rPr lang="en-US" sz="1600" dirty="0" err="1" smtClean="0"/>
              <a:t>nonbiodegradable</a:t>
            </a:r>
            <a:r>
              <a:rPr lang="en-US" sz="1600" dirty="0" smtClean="0"/>
              <a:t>?</a:t>
            </a:r>
          </a:p>
          <a:p>
            <a:pPr>
              <a:buFont typeface="+mj-lt"/>
              <a:buAutoNum type="arabicPeriod"/>
            </a:pPr>
            <a:r>
              <a:rPr lang="en-US" sz="1600" dirty="0" smtClean="0"/>
              <a:t>Explain the differences between the materials that are biodegradable and the ones that are </a:t>
            </a:r>
            <a:r>
              <a:rPr lang="en-US" sz="1600" dirty="0" err="1" smtClean="0"/>
              <a:t>nonbiodegradable</a:t>
            </a:r>
            <a:r>
              <a:rPr lang="en-US" sz="1600" dirty="0" smtClean="0"/>
              <a:t>.</a:t>
            </a:r>
          </a:p>
          <a:p>
            <a:pPr marL="0" indent="0">
              <a:buNone/>
            </a:pPr>
            <a:endParaRPr lang="en-US" sz="1600" b="1" dirty="0" smtClean="0"/>
          </a:p>
          <a:p>
            <a:pPr marL="0" indent="0">
              <a:buNone/>
            </a:pPr>
            <a:r>
              <a:rPr lang="en-US" sz="1600" b="1" dirty="0" smtClean="0"/>
              <a:t>Conclusions</a:t>
            </a:r>
            <a:endParaRPr lang="en-US" sz="1600" b="1" dirty="0"/>
          </a:p>
          <a:p>
            <a:pPr marL="0" indent="0">
              <a:buNone/>
            </a:pPr>
            <a:r>
              <a:rPr lang="en-US" sz="1600" dirty="0" smtClean="0"/>
              <a:t>Based on the results of this experiment, make a statement about which kinds of packing materials are biodegradable and would create less solid waste. What other kinds of biodegradable packing materials would protect fragile items during transport?</a:t>
            </a:r>
            <a:endParaRPr lang="en-US" sz="1600" dirty="0"/>
          </a:p>
        </p:txBody>
      </p:sp>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3f3</a:t>
            </a:r>
            <a:endParaRPr lang="en-US" sz="2400" dirty="0">
              <a:solidFill>
                <a:schemeClr val="bg1"/>
              </a:solidFill>
            </a:endParaRPr>
          </a:p>
        </p:txBody>
      </p:sp>
    </p:spTree>
    <p:extLst>
      <p:ext uri="{BB962C8B-B14F-4D97-AF65-F5344CB8AC3E}">
        <p14:creationId xmlns:p14="http://schemas.microsoft.com/office/powerpoint/2010/main" val="96789904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99037" y="1600200"/>
            <a:ext cx="7924800" cy="1219200"/>
          </a:xfrm>
        </p:spPr>
        <p:txBody>
          <a:bodyPr/>
          <a:lstStyle/>
          <a:p>
            <a:pPr marL="342900" indent="-342900">
              <a:buFont typeface="+mj-lt"/>
              <a:buAutoNum type="arabicPeriod" startAt="3"/>
            </a:pPr>
            <a:r>
              <a:rPr lang="en-US" sz="1800" dirty="0" smtClean="0"/>
              <a:t>Do ONE activity from seven of the following categories (using the activities in the merit badge pamphlet as the basis for planning and carrying out your projects):</a:t>
            </a:r>
            <a:endParaRPr lang="en-US" sz="1800" dirty="0"/>
          </a:p>
        </p:txBody>
      </p:sp>
      <p:sp>
        <p:nvSpPr>
          <p:cNvPr id="2" name="Content Placeholder 1"/>
          <p:cNvSpPr>
            <a:spLocks noGrp="1"/>
          </p:cNvSpPr>
          <p:nvPr>
            <p:ph idx="1"/>
          </p:nvPr>
        </p:nvSpPr>
        <p:spPr>
          <a:xfrm>
            <a:off x="908637" y="2743200"/>
            <a:ext cx="7315200" cy="3886200"/>
          </a:xfrm>
        </p:spPr>
        <p:txBody>
          <a:bodyPr>
            <a:normAutofit fontScale="70000" lnSpcReduction="20000"/>
          </a:bodyPr>
          <a:lstStyle/>
          <a:p>
            <a:pPr marL="708660" lvl="1" indent="-342900">
              <a:buFont typeface="+mj-lt"/>
              <a:buAutoNum type="alphaLcPeriod" startAt="7"/>
            </a:pPr>
            <a:r>
              <a:rPr lang="en-US" i="1" dirty="0" smtClean="0"/>
              <a:t>Pollination</a:t>
            </a:r>
            <a:r>
              <a:rPr lang="en-US" dirty="0" smtClean="0"/>
              <a:t> </a:t>
            </a:r>
          </a:p>
          <a:p>
            <a:pPr marL="982980" lvl="2" indent="-342900">
              <a:buFont typeface="+mj-lt"/>
              <a:buAutoNum type="arabicPeriod"/>
            </a:pPr>
            <a:r>
              <a:rPr lang="en-US" dirty="0" smtClean="0"/>
              <a:t>Using photographs or illustrations, point out the differences between a drone and a worker bee. Discuss the stages of bee development (eggs, larvae, pupae). Explain the pollination process, and what </a:t>
            </a:r>
            <a:r>
              <a:rPr lang="en-US" dirty="0" err="1" smtClean="0"/>
              <a:t>propolis</a:t>
            </a:r>
            <a:r>
              <a:rPr lang="en-US" dirty="0" smtClean="0"/>
              <a:t> is and how it is used by honey bees. Tell how bees make honey and beeswax, and how both are harvested. Explain the part played in the life of the hive by the queen, the drones, and the workers. </a:t>
            </a:r>
          </a:p>
          <a:p>
            <a:pPr marL="982980" lvl="2" indent="-342900">
              <a:buFont typeface="+mj-lt"/>
              <a:buAutoNum type="arabicPeriod"/>
            </a:pPr>
            <a:r>
              <a:rPr lang="en-US" dirty="0" smtClean="0"/>
              <a:t>Present to your counselor a one-page report on how and why honey bees are used in pollinating food crops. In your report, discuss the problems faced by the bee population today, and the impact to humanity if there were no pollinators. Share your report with your troop or patrol, your class at school, or another group approved by your counselor. </a:t>
            </a:r>
          </a:p>
          <a:p>
            <a:pPr marL="982980" lvl="2" indent="-342900">
              <a:buFont typeface="+mj-lt"/>
              <a:buAutoNum type="arabicPeriod"/>
            </a:pPr>
            <a:r>
              <a:rPr lang="en-US" dirty="0"/>
              <a:t>Discuss with your counselor the effectiveness of native bees as pollinators. Identify some of the native bees found in your area. Construct and install a native bee house. </a:t>
            </a:r>
          </a:p>
        </p:txBody>
      </p:sp>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3g</a:t>
            </a:r>
            <a:endParaRPr lang="en-US" sz="2400" dirty="0">
              <a:solidFill>
                <a:schemeClr val="bg1"/>
              </a:solidFill>
            </a:endParaRPr>
          </a:p>
        </p:txBody>
      </p:sp>
    </p:spTree>
    <p:extLst>
      <p:ext uri="{BB962C8B-B14F-4D97-AF65-F5344CB8AC3E}">
        <p14:creationId xmlns:p14="http://schemas.microsoft.com/office/powerpoint/2010/main" val="2296773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0"/>
            <a:ext cx="7315200" cy="762000"/>
          </a:xfrm>
        </p:spPr>
        <p:txBody>
          <a:bodyPr/>
          <a:lstStyle/>
          <a:p>
            <a:r>
              <a:rPr lang="en-US" sz="2400" dirty="0"/>
              <a:t>Using photographs or illustrations, point out the differences between a drone and a worker bee. </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8217" y="2819400"/>
            <a:ext cx="5235965" cy="3581400"/>
          </a:xfrm>
        </p:spPr>
      </p:pic>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3g1</a:t>
            </a:r>
            <a:endParaRPr lang="en-US" sz="2400" dirty="0">
              <a:solidFill>
                <a:schemeClr val="bg1"/>
              </a:solidFill>
            </a:endParaRPr>
          </a:p>
        </p:txBody>
      </p:sp>
    </p:spTree>
    <p:extLst>
      <p:ext uri="{BB962C8B-B14F-4D97-AF65-F5344CB8AC3E}">
        <p14:creationId xmlns:p14="http://schemas.microsoft.com/office/powerpoint/2010/main" val="109836581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662" y="1189642"/>
            <a:ext cx="3352800" cy="2027238"/>
          </a:xfrm>
        </p:spPr>
        <p:txBody>
          <a:bodyPr/>
          <a:lstStyle/>
          <a:p>
            <a:r>
              <a:rPr lang="en-US" sz="2000" b="1" dirty="0" smtClean="0"/>
              <a:t>Discuss </a:t>
            </a:r>
            <a:r>
              <a:rPr lang="en-US" sz="2000" b="1" dirty="0"/>
              <a:t>the stages of bee development (eggs, larvae, pupae). Explain the part played in the life of the hive by the queen, the drones, and the workers.</a:t>
            </a:r>
          </a:p>
        </p:txBody>
      </p:sp>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3g1</a:t>
            </a:r>
            <a:endParaRPr lang="en-US" sz="2400" dirty="0">
              <a:solidFill>
                <a:schemeClr val="bg1"/>
              </a:solidFill>
            </a:endParaRP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3800" y="1189642"/>
            <a:ext cx="3352800" cy="2010758"/>
          </a:xfrm>
        </p:spPr>
      </p:pic>
      <p:sp>
        <p:nvSpPr>
          <p:cNvPr id="10" name="TextBox 9"/>
          <p:cNvSpPr txBox="1"/>
          <p:nvPr/>
        </p:nvSpPr>
        <p:spPr>
          <a:xfrm>
            <a:off x="288324" y="3200400"/>
            <a:ext cx="8610600" cy="3539430"/>
          </a:xfrm>
          <a:prstGeom prst="rect">
            <a:avLst/>
          </a:prstGeom>
          <a:noFill/>
        </p:spPr>
        <p:txBody>
          <a:bodyPr wrap="square" rtlCol="0">
            <a:spAutoFit/>
          </a:bodyPr>
          <a:lstStyle/>
          <a:p>
            <a:pPr algn="l"/>
            <a:r>
              <a:rPr lang="en-US" sz="1600" dirty="0"/>
              <a:t>Development from egg to emerging bee varies among queens, workers, and drones. Queens emerge from their cells in 15–16 days, workers in 21 days, and drones in 24 days. Only one queen is usually present in a hive. New </a:t>
            </a:r>
            <a:r>
              <a:rPr lang="en-US" sz="1600" dirty="0" smtClean="0"/>
              <a:t>queens </a:t>
            </a:r>
            <a:r>
              <a:rPr lang="en-US" sz="1600" dirty="0"/>
              <a:t>develop in enlarged cells through </a:t>
            </a:r>
            <a:r>
              <a:rPr lang="en-US" sz="1600" dirty="0" smtClean="0"/>
              <a:t>feeding </a:t>
            </a:r>
            <a:r>
              <a:rPr lang="en-US" sz="1600" dirty="0"/>
              <a:t>of royal jelly by workers. When the existing queen ages or dies or the colony becomes very large, a new queen is raised by the worker bees. </a:t>
            </a:r>
            <a:r>
              <a:rPr lang="en-US" sz="1600" dirty="0" smtClean="0"/>
              <a:t>If </a:t>
            </a:r>
            <a:r>
              <a:rPr lang="en-US" sz="1600" dirty="0"/>
              <a:t>the hive is too large, the old queen will take half the hive </a:t>
            </a:r>
            <a:r>
              <a:rPr lang="en-US" sz="1600" dirty="0" smtClean="0"/>
              <a:t>in </a:t>
            </a:r>
            <a:r>
              <a:rPr lang="en-US" sz="1600" dirty="0"/>
              <a:t>a swarm. This occurs a few days prior to the new queen hatching. If several queens emerge they will </a:t>
            </a:r>
            <a:r>
              <a:rPr lang="en-US" sz="1600" dirty="0" smtClean="0"/>
              <a:t>fight</a:t>
            </a:r>
            <a:r>
              <a:rPr lang="en-US" sz="1600" dirty="0"/>
              <a:t>. Once one has eliminated the others, she will go around </a:t>
            </a:r>
            <a:r>
              <a:rPr lang="en-US" sz="1600" dirty="0" smtClean="0"/>
              <a:t>stinging </a:t>
            </a:r>
            <a:r>
              <a:rPr lang="en-US" sz="1600" dirty="0"/>
              <a:t>and killing the </a:t>
            </a:r>
            <a:r>
              <a:rPr lang="en-US" sz="1600" dirty="0" smtClean="0"/>
              <a:t>other queen pupae</a:t>
            </a:r>
            <a:r>
              <a:rPr lang="en-US" sz="1600" dirty="0"/>
              <a:t>. The queen takes one or several nuptial flights to mate with drones </a:t>
            </a:r>
            <a:r>
              <a:rPr lang="en-US" sz="1600" dirty="0" smtClean="0"/>
              <a:t>which </a:t>
            </a:r>
            <a:r>
              <a:rPr lang="en-US" sz="1600" dirty="0"/>
              <a:t>die after mating. After mating the queen begins laying eggs. A fertile queen is able to lay fertilized or unfertilized eggs. Each unfertilized egg </a:t>
            </a:r>
            <a:r>
              <a:rPr lang="en-US" sz="1600" dirty="0" smtClean="0"/>
              <a:t>develops </a:t>
            </a:r>
            <a:r>
              <a:rPr lang="en-US" sz="1600" dirty="0"/>
              <a:t>into a </a:t>
            </a:r>
            <a:r>
              <a:rPr lang="en-US" sz="1600" dirty="0" smtClean="0"/>
              <a:t>drone</a:t>
            </a:r>
            <a:r>
              <a:rPr lang="en-US" sz="1600" dirty="0"/>
              <a:t>. The fertilized eggs develop into either </a:t>
            </a:r>
            <a:r>
              <a:rPr lang="en-US" sz="1600" dirty="0" smtClean="0"/>
              <a:t>workers </a:t>
            </a:r>
            <a:r>
              <a:rPr lang="en-US" sz="1600" dirty="0"/>
              <a:t>or virgin queens (if fed exclusively royal jelly). </a:t>
            </a:r>
          </a:p>
          <a:p>
            <a:pPr algn="l"/>
            <a:r>
              <a:rPr lang="en-US" sz="1600" dirty="0"/>
              <a:t>The average lifespan of a queen is three to four years; drones usually die upon mating or are expelled from the hive before the winter; and workers may live for a few weeks in the summer and several months in areas with an extended winter. </a:t>
            </a:r>
          </a:p>
        </p:txBody>
      </p:sp>
    </p:spTree>
    <p:extLst>
      <p:ext uri="{BB962C8B-B14F-4D97-AF65-F5344CB8AC3E}">
        <p14:creationId xmlns:p14="http://schemas.microsoft.com/office/powerpoint/2010/main" val="234725009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95400"/>
            <a:ext cx="6477000" cy="533400"/>
          </a:xfrm>
        </p:spPr>
        <p:txBody>
          <a:bodyPr/>
          <a:lstStyle/>
          <a:p>
            <a:r>
              <a:rPr lang="en-US" sz="2000" dirty="0" smtClean="0"/>
              <a:t>Explain </a:t>
            </a:r>
            <a:r>
              <a:rPr lang="en-US" sz="2000" dirty="0"/>
              <a:t>the pollination </a:t>
            </a:r>
            <a:r>
              <a:rPr lang="en-US" sz="2000" dirty="0" smtClean="0"/>
              <a:t>process</a:t>
            </a:r>
            <a:r>
              <a:rPr lang="en-US" sz="2000" dirty="0"/>
              <a:t> </a:t>
            </a:r>
            <a:r>
              <a:rPr lang="en-US" sz="2000" dirty="0" smtClean="0"/>
              <a:t>of honey bees.</a:t>
            </a:r>
            <a:endParaRPr lang="en-US" sz="2000" dirty="0"/>
          </a:p>
        </p:txBody>
      </p:sp>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3g1</a:t>
            </a:r>
            <a:endParaRPr lang="en-US" sz="2400" dirty="0">
              <a:solidFill>
                <a:schemeClr val="bg1"/>
              </a:solidFill>
            </a:endParaRPr>
          </a:p>
        </p:txBody>
      </p:sp>
      <p:sp>
        <p:nvSpPr>
          <p:cNvPr id="3" name="Content Placeholder 2"/>
          <p:cNvSpPr>
            <a:spLocks noGrp="1"/>
          </p:cNvSpPr>
          <p:nvPr>
            <p:ph idx="1"/>
          </p:nvPr>
        </p:nvSpPr>
        <p:spPr>
          <a:xfrm>
            <a:off x="228600" y="4876800"/>
            <a:ext cx="8610600" cy="1752600"/>
          </a:xfrm>
        </p:spPr>
        <p:txBody>
          <a:bodyPr/>
          <a:lstStyle/>
          <a:p>
            <a:r>
              <a:rPr lang="en-US" sz="1600" dirty="0"/>
              <a:t>The most important thing that bees do is pollinate. Pollination is needed for plants to reproduce, and so many plants depend on bees or other insects as pollinators. </a:t>
            </a:r>
          </a:p>
          <a:p>
            <a:r>
              <a:rPr lang="en-US" sz="1600" dirty="0"/>
              <a:t>When a bee collects nectar and pollen from the flower of a plant, some pollen from the stamens—the male reproductive organ of the flower—sticks to the hairs of her body. When she visits the next flower, some of this pollen is rubbed off onto the stigma, or tip of the pistil—the female reproductive organ of the flower. When this happens, fertilization is possible, and a fruit, carrying seeds, can develop. </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2070" y="1951038"/>
            <a:ext cx="5601730" cy="2800865"/>
          </a:xfrm>
          <a:prstGeom prst="rect">
            <a:avLst/>
          </a:prstGeom>
        </p:spPr>
      </p:pic>
    </p:spTree>
    <p:extLst>
      <p:ext uri="{BB962C8B-B14F-4D97-AF65-F5344CB8AC3E}">
        <p14:creationId xmlns:p14="http://schemas.microsoft.com/office/powerpoint/2010/main" val="3007086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905000"/>
            <a:ext cx="7315200" cy="2209800"/>
          </a:xfrm>
        </p:spPr>
        <p:txBody>
          <a:bodyPr>
            <a:normAutofit/>
          </a:bodyPr>
          <a:lstStyle/>
          <a:p>
            <a:pPr marL="502920" indent="-457200">
              <a:buFont typeface="+mj-lt"/>
              <a:buAutoNum type="arabicPeriod" startAt="5"/>
            </a:pPr>
            <a:r>
              <a:rPr lang="en-US" sz="1800" dirty="0" smtClean="0"/>
              <a:t>Using </a:t>
            </a:r>
            <a:r>
              <a:rPr lang="en-US" sz="1800" dirty="0"/>
              <a:t>the construction project provided or a plan you create on your own, identify the items that would need to be included in an environmental impact statement for the project planned.</a:t>
            </a:r>
          </a:p>
          <a:p>
            <a:pPr marL="502920" indent="-457200">
              <a:buFont typeface="+mj-lt"/>
              <a:buAutoNum type="arabicPeriod" startAt="5"/>
            </a:pPr>
            <a:r>
              <a:rPr lang="en-US" sz="1800" dirty="0"/>
              <a:t>Find out about three career opportunities in environmental science. Pick one and find out the education, training, and experience required for this profession. Discuss this with your counselor, and explain why this profession might interest you.</a:t>
            </a:r>
          </a:p>
          <a:p>
            <a:endParaRPr lang="en-US" dirty="0"/>
          </a:p>
          <a:p>
            <a:endParaRPr lang="en-US" dirty="0"/>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Environmental Science Merit Badge Requirements</a:t>
            </a:r>
            <a:endParaRPr lang="en-US" sz="2400" dirty="0">
              <a:solidFill>
                <a:schemeClr val="bg1"/>
              </a:solidFill>
            </a:endParaRP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4184" y="1210232"/>
            <a:ext cx="762000" cy="791687"/>
          </a:xfrm>
          <a:prstGeom prst="rect">
            <a:avLst/>
          </a:prstGeom>
        </p:spPr>
      </p:pic>
    </p:spTree>
    <p:extLst>
      <p:ext uri="{BB962C8B-B14F-4D97-AF65-F5344CB8AC3E}">
        <p14:creationId xmlns:p14="http://schemas.microsoft.com/office/powerpoint/2010/main" val="66025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95400"/>
            <a:ext cx="7162800" cy="533400"/>
          </a:xfrm>
        </p:spPr>
        <p:txBody>
          <a:bodyPr/>
          <a:lstStyle/>
          <a:p>
            <a:r>
              <a:rPr lang="en-US" sz="1800" dirty="0" smtClean="0"/>
              <a:t>Explain what </a:t>
            </a:r>
            <a:r>
              <a:rPr lang="en-US" sz="1800" dirty="0" err="1"/>
              <a:t>propolis</a:t>
            </a:r>
            <a:r>
              <a:rPr lang="en-US" sz="1800" dirty="0"/>
              <a:t> is and how it is used by honey bees. </a:t>
            </a:r>
          </a:p>
        </p:txBody>
      </p:sp>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3g1</a:t>
            </a:r>
            <a:endParaRPr lang="en-US" sz="2400" dirty="0">
              <a:solidFill>
                <a:schemeClr val="bg1"/>
              </a:solidFill>
            </a:endParaRPr>
          </a:p>
        </p:txBody>
      </p:sp>
      <p:sp>
        <p:nvSpPr>
          <p:cNvPr id="3" name="Content Placeholder 2"/>
          <p:cNvSpPr>
            <a:spLocks noGrp="1"/>
          </p:cNvSpPr>
          <p:nvPr>
            <p:ph idx="1"/>
          </p:nvPr>
        </p:nvSpPr>
        <p:spPr>
          <a:xfrm>
            <a:off x="381000" y="1828800"/>
            <a:ext cx="4114800" cy="4800600"/>
          </a:xfrm>
        </p:spPr>
        <p:txBody>
          <a:bodyPr/>
          <a:lstStyle/>
          <a:p>
            <a:r>
              <a:rPr lang="en-US" sz="1600" dirty="0"/>
              <a:t>Along with pollen, nectar, and water, honey bees collect resins from plants and trees. </a:t>
            </a:r>
            <a:endParaRPr lang="en-US" sz="1600" dirty="0" smtClean="0"/>
          </a:p>
          <a:p>
            <a:r>
              <a:rPr lang="en-US" sz="1600" dirty="0" smtClean="0"/>
              <a:t>The </a:t>
            </a:r>
            <a:r>
              <a:rPr lang="en-US" sz="1600" dirty="0"/>
              <a:t>bees load these sticky resins into the pollen baskets on their hind legs and carry them back to the hive. </a:t>
            </a:r>
            <a:endParaRPr lang="en-US" sz="1600" dirty="0" smtClean="0"/>
          </a:p>
          <a:p>
            <a:r>
              <a:rPr lang="en-US" sz="1600" dirty="0" smtClean="0"/>
              <a:t>These resins, or </a:t>
            </a:r>
            <a:r>
              <a:rPr lang="en-US" sz="1600" dirty="0" err="1" smtClean="0"/>
              <a:t>propolis</a:t>
            </a:r>
            <a:r>
              <a:rPr lang="en-US" sz="1600" dirty="0" smtClean="0"/>
              <a:t>,</a:t>
            </a:r>
            <a:r>
              <a:rPr lang="en-US" sz="1600" dirty="0"/>
              <a:t> can be used to smooth rough surfaces and seal crevices, which allows the colony to control airflow and maintain homeostasis inside the hive. </a:t>
            </a:r>
            <a:endParaRPr lang="en-US" sz="1600" dirty="0" smtClean="0"/>
          </a:p>
          <a:p>
            <a:r>
              <a:rPr lang="en-US" sz="1600" dirty="0" err="1" smtClean="0"/>
              <a:t>Propolis</a:t>
            </a:r>
            <a:r>
              <a:rPr lang="en-US" sz="1600" dirty="0" smtClean="0"/>
              <a:t> </a:t>
            </a:r>
            <a:r>
              <a:rPr lang="en-US" sz="1600" dirty="0"/>
              <a:t>has also been found to have antimicrobial properties. </a:t>
            </a:r>
            <a:endParaRPr lang="en-US" sz="1600" dirty="0" smtClean="0"/>
          </a:p>
          <a:p>
            <a:r>
              <a:rPr lang="en-US" sz="1600" dirty="0" smtClean="0"/>
              <a:t>When </a:t>
            </a:r>
            <a:r>
              <a:rPr lang="en-US" sz="1600" dirty="0"/>
              <a:t>a colony is sick, bees collect extra </a:t>
            </a:r>
            <a:r>
              <a:rPr lang="en-US" sz="1600" dirty="0" err="1"/>
              <a:t>propolis</a:t>
            </a:r>
            <a:r>
              <a:rPr lang="en-US" sz="1600" dirty="0"/>
              <a:t> to fight off infection. </a:t>
            </a:r>
            <a:endParaRPr lang="en-US" sz="1600"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1951038"/>
            <a:ext cx="4205072" cy="3154362"/>
          </a:xfrm>
          <a:prstGeom prst="rect">
            <a:avLst/>
          </a:prstGeom>
        </p:spPr>
      </p:pic>
    </p:spTree>
    <p:extLst>
      <p:ext uri="{BB962C8B-B14F-4D97-AF65-F5344CB8AC3E}">
        <p14:creationId xmlns:p14="http://schemas.microsoft.com/office/powerpoint/2010/main" val="25070775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0"/>
            <a:ext cx="4724400" cy="1537760"/>
          </a:xfrm>
        </p:spPr>
        <p:txBody>
          <a:bodyPr/>
          <a:lstStyle/>
          <a:p>
            <a:r>
              <a:rPr lang="en-US" sz="2000" dirty="0" smtClean="0"/>
              <a:t>Tell </a:t>
            </a:r>
            <a:r>
              <a:rPr lang="en-US" sz="2000" dirty="0"/>
              <a:t>how bees make honey and beeswax, and how both are harvested. </a:t>
            </a:r>
          </a:p>
        </p:txBody>
      </p:sp>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3g1</a:t>
            </a:r>
            <a:endParaRPr lang="en-US" sz="2400" dirty="0">
              <a:solidFill>
                <a:schemeClr val="bg1"/>
              </a:solidFill>
            </a:endParaRPr>
          </a:p>
        </p:txBody>
      </p:sp>
      <p:sp>
        <p:nvSpPr>
          <p:cNvPr id="3" name="Content Placeholder 2"/>
          <p:cNvSpPr>
            <a:spLocks noGrp="1"/>
          </p:cNvSpPr>
          <p:nvPr>
            <p:ph idx="1"/>
          </p:nvPr>
        </p:nvSpPr>
        <p:spPr>
          <a:xfrm>
            <a:off x="228600" y="3581400"/>
            <a:ext cx="8610600" cy="3048000"/>
          </a:xfrm>
        </p:spPr>
        <p:txBody>
          <a:bodyPr/>
          <a:lstStyle/>
          <a:p>
            <a:r>
              <a:rPr lang="en-US" sz="1600" dirty="0" smtClean="0"/>
              <a:t>Bees </a:t>
            </a:r>
            <a:r>
              <a:rPr lang="en-US" sz="1600" dirty="0"/>
              <a:t>collect a sugary juice called nectar from </a:t>
            </a:r>
            <a:r>
              <a:rPr lang="en-US" sz="1600" dirty="0" smtClean="0"/>
              <a:t>a </a:t>
            </a:r>
            <a:r>
              <a:rPr lang="en-US" sz="1600" dirty="0"/>
              <a:t>blossom by sucking it out with their </a:t>
            </a:r>
            <a:r>
              <a:rPr lang="en-US" sz="1600" dirty="0" smtClean="0"/>
              <a:t>proboscis. </a:t>
            </a:r>
          </a:p>
          <a:p>
            <a:r>
              <a:rPr lang="en-US" sz="1600" dirty="0" smtClean="0"/>
              <a:t>They </a:t>
            </a:r>
            <a:r>
              <a:rPr lang="en-US" sz="1600" dirty="0"/>
              <a:t>store it in </a:t>
            </a:r>
            <a:r>
              <a:rPr lang="en-US" sz="1600" dirty="0" smtClean="0"/>
              <a:t>their </a:t>
            </a:r>
            <a:r>
              <a:rPr lang="en-US" sz="1600" dirty="0"/>
              <a:t>honey stomach, which is different from their food stomach.</a:t>
            </a:r>
          </a:p>
          <a:p>
            <a:r>
              <a:rPr lang="en-US" sz="1600" dirty="0"/>
              <a:t>When they have a full load, they fly back to the hive. </a:t>
            </a:r>
            <a:endParaRPr lang="en-US" sz="1600" dirty="0" smtClean="0"/>
          </a:p>
          <a:p>
            <a:r>
              <a:rPr lang="en-US" sz="1600" dirty="0" smtClean="0"/>
              <a:t>There</a:t>
            </a:r>
            <a:r>
              <a:rPr lang="en-US" sz="1600" dirty="0"/>
              <a:t>, they pass it on through their mouths to other worker bees. As the nectar is chewed and passed from bee to bee, enzymes change its </a:t>
            </a:r>
            <a:r>
              <a:rPr lang="en-US" sz="1600" dirty="0" smtClean="0"/>
              <a:t>pH </a:t>
            </a:r>
            <a:r>
              <a:rPr lang="en-US" sz="1600" dirty="0"/>
              <a:t>and other chemical </a:t>
            </a:r>
            <a:r>
              <a:rPr lang="en-US" sz="1600" dirty="0" smtClean="0"/>
              <a:t>properties until </a:t>
            </a:r>
            <a:r>
              <a:rPr lang="en-US" sz="1600" dirty="0"/>
              <a:t>it gradually turns into honey. </a:t>
            </a:r>
            <a:endParaRPr lang="en-US" sz="1600" dirty="0" smtClean="0"/>
          </a:p>
          <a:p>
            <a:r>
              <a:rPr lang="en-US" sz="1600" dirty="0" smtClean="0"/>
              <a:t>The </a:t>
            </a:r>
            <a:r>
              <a:rPr lang="en-US" sz="1600" dirty="0"/>
              <a:t>bees </a:t>
            </a:r>
            <a:r>
              <a:rPr lang="en-US" sz="1600" dirty="0" smtClean="0"/>
              <a:t>then store </a:t>
            </a:r>
            <a:r>
              <a:rPr lang="en-US" sz="1600" dirty="0"/>
              <a:t>it in honeycomb cells, which are like tiny jars made of wax. </a:t>
            </a:r>
            <a:endParaRPr lang="en-US" sz="1600" dirty="0" smtClean="0"/>
          </a:p>
          <a:p>
            <a:r>
              <a:rPr lang="en-US" sz="1600" dirty="0" smtClean="0"/>
              <a:t>The </a:t>
            </a:r>
            <a:r>
              <a:rPr lang="en-US" sz="1600" dirty="0"/>
              <a:t>honey is still a bit wet, so they fan it with their wings to make it dry out and become more sticky. </a:t>
            </a:r>
            <a:endParaRPr lang="en-US" sz="1600" dirty="0" smtClean="0"/>
          </a:p>
          <a:p>
            <a:r>
              <a:rPr lang="en-US" sz="1600" dirty="0" smtClean="0"/>
              <a:t>When </a:t>
            </a:r>
            <a:r>
              <a:rPr lang="en-US" sz="1600" dirty="0"/>
              <a:t>it's ready, they seal the cell with a wax lid to keep it clean.</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1447800"/>
            <a:ext cx="3761365" cy="1966013"/>
          </a:xfrm>
          <a:prstGeom prst="rect">
            <a:avLst/>
          </a:prstGeom>
        </p:spPr>
      </p:pic>
    </p:spTree>
    <p:extLst>
      <p:ext uri="{BB962C8B-B14F-4D97-AF65-F5344CB8AC3E}">
        <p14:creationId xmlns:p14="http://schemas.microsoft.com/office/powerpoint/2010/main" val="183939575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71625"/>
            <a:ext cx="8382000" cy="533400"/>
          </a:xfrm>
        </p:spPr>
        <p:txBody>
          <a:bodyPr/>
          <a:lstStyle/>
          <a:p>
            <a:r>
              <a:rPr lang="en-US" sz="2000" dirty="0" smtClean="0"/>
              <a:t>Tell </a:t>
            </a:r>
            <a:r>
              <a:rPr lang="en-US" sz="2000" dirty="0"/>
              <a:t>how bees make honey and beeswax, and how both are harvested. </a:t>
            </a:r>
          </a:p>
        </p:txBody>
      </p:sp>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3g1</a:t>
            </a:r>
            <a:endParaRPr lang="en-US" sz="2400" dirty="0">
              <a:solidFill>
                <a:schemeClr val="bg1"/>
              </a:solidFill>
            </a:endParaRPr>
          </a:p>
        </p:txBody>
      </p:sp>
      <p:sp>
        <p:nvSpPr>
          <p:cNvPr id="3" name="Content Placeholder 2"/>
          <p:cNvSpPr>
            <a:spLocks noGrp="1"/>
          </p:cNvSpPr>
          <p:nvPr>
            <p:ph idx="1"/>
          </p:nvPr>
        </p:nvSpPr>
        <p:spPr>
          <a:xfrm>
            <a:off x="228600" y="4953000"/>
            <a:ext cx="8763000" cy="1676400"/>
          </a:xfrm>
        </p:spPr>
        <p:txBody>
          <a:bodyPr/>
          <a:lstStyle/>
          <a:p>
            <a:r>
              <a:rPr lang="en-US" sz="1600" dirty="0"/>
              <a:t>The glands of worker bees convert the sugar contents of honey into wax, which oozes through the bee's small pores to produce tiny flakes of wax on their abdomens. </a:t>
            </a:r>
            <a:endParaRPr lang="en-US" sz="1600" dirty="0" smtClean="0"/>
          </a:p>
          <a:p>
            <a:r>
              <a:rPr lang="en-US" sz="1600" dirty="0" smtClean="0"/>
              <a:t>Workers </a:t>
            </a:r>
            <a:r>
              <a:rPr lang="en-US" sz="1600" dirty="0"/>
              <a:t>chew these pieces of wax until they become soft and moldable, and then add the chewed wax to the honeycomb construction.</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2209800"/>
            <a:ext cx="3884930" cy="2533650"/>
          </a:xfrm>
          <a:prstGeom prst="rect">
            <a:avLst/>
          </a:prstGeom>
        </p:spPr>
      </p:pic>
    </p:spTree>
    <p:extLst>
      <p:ext uri="{BB962C8B-B14F-4D97-AF65-F5344CB8AC3E}">
        <p14:creationId xmlns:p14="http://schemas.microsoft.com/office/powerpoint/2010/main" val="12502168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0"/>
            <a:ext cx="7848600" cy="1858962"/>
          </a:xfrm>
        </p:spPr>
        <p:txBody>
          <a:bodyPr/>
          <a:lstStyle/>
          <a:p>
            <a:r>
              <a:rPr lang="en-US" sz="1800" dirty="0"/>
              <a:t>Present to your counselor a one-page report on how and why honey bees are used in pollinating food crops. In your report, discuss the problems faced by the bee population today, and the impact to humanity if there were no pollinators. Share your report with your troop or patrol, your class at school, or another group approved by your counselor. </a:t>
            </a:r>
            <a:br>
              <a:rPr lang="en-US" sz="1800" dirty="0"/>
            </a:br>
            <a:endParaRPr lang="en-US" sz="1800" dirty="0"/>
          </a:p>
        </p:txBody>
      </p:sp>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3g2</a:t>
            </a:r>
            <a:endParaRPr lang="en-US" sz="2400"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581400"/>
            <a:ext cx="4978400" cy="2800350"/>
          </a:xfrm>
          <a:prstGeom prst="rect">
            <a:avLst/>
          </a:prstGeom>
        </p:spPr>
      </p:pic>
      <p:sp>
        <p:nvSpPr>
          <p:cNvPr id="5" name="TextBox 4"/>
          <p:cNvSpPr txBox="1"/>
          <p:nvPr/>
        </p:nvSpPr>
        <p:spPr>
          <a:xfrm>
            <a:off x="5715000" y="3657600"/>
            <a:ext cx="3200400" cy="1323439"/>
          </a:xfrm>
          <a:prstGeom prst="rect">
            <a:avLst/>
          </a:prstGeom>
          <a:noFill/>
        </p:spPr>
        <p:txBody>
          <a:bodyPr wrap="square" rtlCol="0">
            <a:spAutoFit/>
          </a:bodyPr>
          <a:lstStyle/>
          <a:p>
            <a:pPr algn="l"/>
            <a:r>
              <a:rPr lang="en-US" sz="1600" dirty="0" smtClean="0">
                <a:latin typeface="+mn-lt"/>
              </a:rPr>
              <a:t>Hives infested </a:t>
            </a:r>
            <a:r>
              <a:rPr lang="en-US" sz="1600" dirty="0">
                <a:latin typeface="+mn-lt"/>
              </a:rPr>
              <a:t>with a parasitic mite named </a:t>
            </a:r>
            <a:r>
              <a:rPr lang="en-US" sz="1600" i="1" dirty="0" err="1">
                <a:latin typeface="+mn-lt"/>
              </a:rPr>
              <a:t>Varroa</a:t>
            </a:r>
            <a:r>
              <a:rPr lang="en-US" sz="1600" i="1" dirty="0">
                <a:latin typeface="+mn-lt"/>
              </a:rPr>
              <a:t> destructor</a:t>
            </a:r>
            <a:r>
              <a:rPr lang="en-US" sz="1600" dirty="0">
                <a:latin typeface="+mn-lt"/>
              </a:rPr>
              <a:t>, </a:t>
            </a:r>
            <a:r>
              <a:rPr lang="en-US" sz="1600" dirty="0" smtClean="0">
                <a:latin typeface="+mn-lt"/>
              </a:rPr>
              <a:t>has </a:t>
            </a:r>
            <a:r>
              <a:rPr lang="en-US" sz="1600" dirty="0">
                <a:latin typeface="+mn-lt"/>
              </a:rPr>
              <a:t>become a major contributor to the demise of bee colonies worldwide.</a:t>
            </a:r>
          </a:p>
        </p:txBody>
      </p:sp>
    </p:spTree>
    <p:extLst>
      <p:ext uri="{BB962C8B-B14F-4D97-AF65-F5344CB8AC3E}">
        <p14:creationId xmlns:p14="http://schemas.microsoft.com/office/powerpoint/2010/main" val="295384950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33486"/>
            <a:ext cx="7315200" cy="715962"/>
          </a:xfrm>
        </p:spPr>
        <p:txBody>
          <a:bodyPr/>
          <a:lstStyle/>
          <a:p>
            <a:r>
              <a:rPr lang="en-US" sz="2400" dirty="0" smtClean="0"/>
              <a:t>Native Bees</a:t>
            </a:r>
            <a:endParaRPr lang="en-US" sz="2400" dirty="0"/>
          </a:p>
        </p:txBody>
      </p:sp>
      <p:sp>
        <p:nvSpPr>
          <p:cNvPr id="3" name="Content Placeholder 2"/>
          <p:cNvSpPr>
            <a:spLocks noGrp="1"/>
          </p:cNvSpPr>
          <p:nvPr>
            <p:ph idx="1"/>
          </p:nvPr>
        </p:nvSpPr>
        <p:spPr>
          <a:xfrm>
            <a:off x="228600" y="1949448"/>
            <a:ext cx="3886200" cy="4756152"/>
          </a:xfrm>
        </p:spPr>
        <p:txBody>
          <a:bodyPr/>
          <a:lstStyle/>
          <a:p>
            <a:r>
              <a:rPr lang="en-US" sz="1800" dirty="0"/>
              <a:t>Ohio is home to approximately 500 native bee species. These diverse bees play important roles as pollinators of agricultural crops and native plants. </a:t>
            </a:r>
            <a:endParaRPr lang="en-US" sz="1800" dirty="0" smtClean="0"/>
          </a:p>
          <a:p>
            <a:r>
              <a:rPr lang="en-US" sz="1800" dirty="0" smtClean="0"/>
              <a:t>Mason </a:t>
            </a:r>
            <a:r>
              <a:rPr lang="en-US" sz="1800" dirty="0"/>
              <a:t>bees, mining bees, leaf cutting bees and sweat bees are just a few of the most common types of bees seen in gardens and landscapes</a:t>
            </a:r>
            <a:r>
              <a:rPr lang="en-US" sz="1800" dirty="0" smtClean="0"/>
              <a:t>.</a:t>
            </a:r>
          </a:p>
          <a:p>
            <a:r>
              <a:rPr lang="en-US" sz="1800" dirty="0" smtClean="0"/>
              <a:t>Native bees </a:t>
            </a:r>
            <a:r>
              <a:rPr lang="en-US" sz="1800" dirty="0"/>
              <a:t>are facing many threats, such as lack of forage (flowers for food), pests, pathogens, pesticides, invasive plants, climate change and lack of suitable nesting sites.</a:t>
            </a:r>
          </a:p>
        </p:txBody>
      </p:sp>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3g3</a:t>
            </a:r>
            <a:endParaRPr lang="en-US" sz="2400" dirty="0">
              <a:solidFill>
                <a:schemeClr val="bg1"/>
              </a:solidFill>
            </a:endParaRPr>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4096265" y="1949448"/>
            <a:ext cx="5081588" cy="3705158"/>
          </a:xfrm>
          <a:prstGeom prst="rect">
            <a:avLst/>
          </a:prstGeom>
        </p:spPr>
      </p:pic>
    </p:spTree>
    <p:extLst>
      <p:ext uri="{BB962C8B-B14F-4D97-AF65-F5344CB8AC3E}">
        <p14:creationId xmlns:p14="http://schemas.microsoft.com/office/powerpoint/2010/main" val="71303767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481" y="1265238"/>
            <a:ext cx="8001000" cy="715962"/>
          </a:xfrm>
        </p:spPr>
        <p:txBody>
          <a:bodyPr/>
          <a:lstStyle/>
          <a:p>
            <a:r>
              <a:rPr lang="en-US" sz="2400" b="1" dirty="0"/>
              <a:t>Native Bee </a:t>
            </a:r>
            <a:r>
              <a:rPr lang="en-US" sz="2400" b="1" dirty="0" smtClean="0"/>
              <a:t>Biology</a:t>
            </a:r>
            <a:endParaRPr lang="en-US" sz="2400" dirty="0"/>
          </a:p>
        </p:txBody>
      </p:sp>
      <p:sp>
        <p:nvSpPr>
          <p:cNvPr id="3" name="Content Placeholder 2"/>
          <p:cNvSpPr>
            <a:spLocks noGrp="1"/>
          </p:cNvSpPr>
          <p:nvPr>
            <p:ph idx="1"/>
          </p:nvPr>
        </p:nvSpPr>
        <p:spPr>
          <a:xfrm>
            <a:off x="228600" y="1981200"/>
            <a:ext cx="8534400" cy="4648200"/>
          </a:xfrm>
        </p:spPr>
        <p:txBody>
          <a:bodyPr/>
          <a:lstStyle/>
          <a:p>
            <a:r>
              <a:rPr lang="en-US" sz="1800" dirty="0" smtClean="0"/>
              <a:t>Native </a:t>
            </a:r>
            <a:r>
              <a:rPr lang="en-US" sz="1800" dirty="0"/>
              <a:t>bees have evolved with the existing flora and some have established intricate relationships with particular flowers. </a:t>
            </a:r>
            <a:endParaRPr lang="en-US" sz="1800" dirty="0" smtClean="0"/>
          </a:p>
          <a:p>
            <a:r>
              <a:rPr lang="en-US" sz="1800" dirty="0" smtClean="0"/>
              <a:t>Conserving </a:t>
            </a:r>
            <a:r>
              <a:rPr lang="en-US" sz="1800" dirty="0"/>
              <a:t>populations of native bees is important because they are valuable pollinators of many plant species, often performing pollination more effectively than honey </a:t>
            </a:r>
            <a:r>
              <a:rPr lang="en-US" sz="1800" dirty="0" smtClean="0"/>
              <a:t>bees.</a:t>
            </a:r>
          </a:p>
          <a:p>
            <a:r>
              <a:rPr lang="en-US" sz="1800" dirty="0" smtClean="0"/>
              <a:t>Understanding </a:t>
            </a:r>
            <a:r>
              <a:rPr lang="en-US" sz="1800" dirty="0"/>
              <a:t>some of the characteristics of native bees will help foster a positive environment for all bees. </a:t>
            </a:r>
            <a:endParaRPr lang="en-US" sz="1800" dirty="0" smtClean="0"/>
          </a:p>
          <a:p>
            <a:r>
              <a:rPr lang="en-US" sz="1800" dirty="0" smtClean="0"/>
              <a:t>Native </a:t>
            </a:r>
            <a:r>
              <a:rPr lang="en-US" sz="1800" dirty="0"/>
              <a:t>bees can be divided into three groups: social bees (bumble bees), solitary ground-nesting bees (such as mining bees) and solitary cavity-nesting bees (including mason bees and leaf cutting bees). </a:t>
            </a:r>
            <a:endParaRPr lang="en-US" sz="1800" dirty="0" smtClean="0"/>
          </a:p>
          <a:p>
            <a:r>
              <a:rPr lang="en-US" sz="1800" dirty="0" smtClean="0"/>
              <a:t>Honey </a:t>
            </a:r>
            <a:r>
              <a:rPr lang="en-US" sz="1800" dirty="0"/>
              <a:t>bees are social bees, but they are native to Europe and Asia, not North America.</a:t>
            </a:r>
          </a:p>
          <a:p>
            <a:endParaRPr lang="en-US" sz="1800" dirty="0"/>
          </a:p>
        </p:txBody>
      </p:sp>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3g3</a:t>
            </a:r>
            <a:endParaRPr lang="en-US" sz="2400" dirty="0">
              <a:solidFill>
                <a:schemeClr val="bg1"/>
              </a:solidFill>
            </a:endParaRPr>
          </a:p>
        </p:txBody>
      </p:sp>
    </p:spTree>
    <p:extLst>
      <p:ext uri="{BB962C8B-B14F-4D97-AF65-F5344CB8AC3E}">
        <p14:creationId xmlns:p14="http://schemas.microsoft.com/office/powerpoint/2010/main" val="250130151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66800" y="1182624"/>
            <a:ext cx="6400800" cy="590027"/>
          </a:xfrm>
        </p:spPr>
        <p:txBody>
          <a:bodyPr/>
          <a:lstStyle/>
          <a:p>
            <a:pPr algn="ctr"/>
            <a:r>
              <a:rPr lang="en-US" sz="2400" b="1" dirty="0" smtClean="0"/>
              <a:t>Native Bees</a:t>
            </a:r>
            <a:endParaRPr lang="en-US" sz="2400" b="1" dirty="0"/>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698672" y="1772651"/>
            <a:ext cx="3105150" cy="20701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1772651"/>
            <a:ext cx="3104943" cy="206737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672" y="4265140"/>
            <a:ext cx="3105150" cy="2007997"/>
          </a:xfrm>
          <a:prstGeom prst="rect">
            <a:avLst/>
          </a:prstGeom>
        </p:spPr>
      </p:pic>
      <p:sp>
        <p:nvSpPr>
          <p:cNvPr id="8"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3g3</a:t>
            </a:r>
            <a:endParaRPr lang="en-US" sz="2400" dirty="0">
              <a:solidFill>
                <a:schemeClr val="bg1"/>
              </a:solidFill>
            </a:endParaRPr>
          </a:p>
        </p:txBody>
      </p:sp>
      <p:sp>
        <p:nvSpPr>
          <p:cNvPr id="9" name="TextBox 8"/>
          <p:cNvSpPr txBox="1"/>
          <p:nvPr/>
        </p:nvSpPr>
        <p:spPr>
          <a:xfrm>
            <a:off x="838200" y="3849468"/>
            <a:ext cx="2667000" cy="338554"/>
          </a:xfrm>
          <a:prstGeom prst="rect">
            <a:avLst/>
          </a:prstGeom>
          <a:noFill/>
        </p:spPr>
        <p:txBody>
          <a:bodyPr wrap="square" rtlCol="0">
            <a:spAutoFit/>
          </a:bodyPr>
          <a:lstStyle/>
          <a:p>
            <a:r>
              <a:rPr lang="en-US" sz="1600" dirty="0" smtClean="0"/>
              <a:t>Social Bumble Bee</a:t>
            </a:r>
            <a:endParaRPr lang="en-US" sz="1600" dirty="0"/>
          </a:p>
        </p:txBody>
      </p:sp>
      <p:sp>
        <p:nvSpPr>
          <p:cNvPr id="10" name="TextBox 9"/>
          <p:cNvSpPr txBox="1"/>
          <p:nvPr/>
        </p:nvSpPr>
        <p:spPr>
          <a:xfrm>
            <a:off x="5181600" y="3840025"/>
            <a:ext cx="2667000" cy="338554"/>
          </a:xfrm>
          <a:prstGeom prst="rect">
            <a:avLst/>
          </a:prstGeom>
          <a:noFill/>
        </p:spPr>
        <p:txBody>
          <a:bodyPr wrap="square" rtlCol="0">
            <a:spAutoFit/>
          </a:bodyPr>
          <a:lstStyle/>
          <a:p>
            <a:r>
              <a:rPr lang="en-US" sz="1600" dirty="0" smtClean="0"/>
              <a:t>Ground Nesting Bee</a:t>
            </a:r>
            <a:endParaRPr lang="en-US" sz="1600" dirty="0"/>
          </a:p>
        </p:txBody>
      </p:sp>
      <p:sp>
        <p:nvSpPr>
          <p:cNvPr id="11" name="TextBox 10"/>
          <p:cNvSpPr txBox="1"/>
          <p:nvPr/>
        </p:nvSpPr>
        <p:spPr>
          <a:xfrm>
            <a:off x="838200" y="6273137"/>
            <a:ext cx="2667000" cy="338554"/>
          </a:xfrm>
          <a:prstGeom prst="rect">
            <a:avLst/>
          </a:prstGeom>
          <a:noFill/>
        </p:spPr>
        <p:txBody>
          <a:bodyPr wrap="square" rtlCol="0">
            <a:spAutoFit/>
          </a:bodyPr>
          <a:lstStyle/>
          <a:p>
            <a:r>
              <a:rPr lang="en-US" sz="1600" dirty="0" smtClean="0"/>
              <a:t>Leaf Cutting Bee</a:t>
            </a:r>
            <a:endParaRPr lang="en-US" sz="1600" dirty="0"/>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1" r="1734"/>
          <a:stretch/>
        </p:blipFill>
        <p:spPr>
          <a:xfrm>
            <a:off x="4953000" y="4252783"/>
            <a:ext cx="3124200" cy="2007997"/>
          </a:xfrm>
          <a:prstGeom prst="rect">
            <a:avLst/>
          </a:prstGeom>
        </p:spPr>
      </p:pic>
      <p:sp>
        <p:nvSpPr>
          <p:cNvPr id="13" name="TextBox 12"/>
          <p:cNvSpPr txBox="1"/>
          <p:nvPr/>
        </p:nvSpPr>
        <p:spPr>
          <a:xfrm>
            <a:off x="5171971" y="6245953"/>
            <a:ext cx="2667000" cy="338554"/>
          </a:xfrm>
          <a:prstGeom prst="rect">
            <a:avLst/>
          </a:prstGeom>
          <a:noFill/>
        </p:spPr>
        <p:txBody>
          <a:bodyPr wrap="square" rtlCol="0">
            <a:spAutoFit/>
          </a:bodyPr>
          <a:lstStyle/>
          <a:p>
            <a:r>
              <a:rPr lang="en-US" sz="1600" dirty="0" smtClean="0"/>
              <a:t>Mason Bee</a:t>
            </a:r>
            <a:endParaRPr lang="en-US" sz="1600" dirty="0"/>
          </a:p>
        </p:txBody>
      </p:sp>
    </p:spTree>
    <p:extLst>
      <p:ext uri="{BB962C8B-B14F-4D97-AF65-F5344CB8AC3E}">
        <p14:creationId xmlns:p14="http://schemas.microsoft.com/office/powerpoint/2010/main" val="104154151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1676400"/>
            <a:ext cx="8001000" cy="838200"/>
          </a:xfrm>
        </p:spPr>
        <p:txBody>
          <a:bodyPr/>
          <a:lstStyle/>
          <a:p>
            <a:r>
              <a:rPr lang="en-US" sz="1800" dirty="0"/>
              <a:t>Discuss with your counselor the effectiveness of native bees as pollinators</a:t>
            </a:r>
            <a:r>
              <a:rPr lang="en-US" sz="1800" dirty="0" smtClean="0"/>
              <a:t>. Identify some of the native bees found in your area. </a:t>
            </a:r>
            <a:r>
              <a:rPr lang="en-US" sz="1800" dirty="0"/>
              <a:t>Construct and install a native bee house. </a:t>
            </a:r>
          </a:p>
        </p:txBody>
      </p:sp>
      <p:sp>
        <p:nvSpPr>
          <p:cNvPr id="3" name="Content Placeholder 2"/>
          <p:cNvSpPr>
            <a:spLocks noGrp="1"/>
          </p:cNvSpPr>
          <p:nvPr>
            <p:ph idx="1"/>
          </p:nvPr>
        </p:nvSpPr>
        <p:spPr>
          <a:xfrm>
            <a:off x="228600" y="2590800"/>
            <a:ext cx="6096000" cy="4114800"/>
          </a:xfrm>
        </p:spPr>
        <p:txBody>
          <a:bodyPr/>
          <a:lstStyle/>
          <a:p>
            <a:r>
              <a:rPr lang="en-US" sz="1800" b="1" dirty="0" smtClean="0"/>
              <a:t>Bee </a:t>
            </a:r>
            <a:r>
              <a:rPr lang="en-US" sz="1800" b="1" dirty="0"/>
              <a:t>houses</a:t>
            </a:r>
            <a:r>
              <a:rPr lang="en-US" sz="1800" dirty="0"/>
              <a:t> (or </a:t>
            </a:r>
            <a:r>
              <a:rPr lang="en-US" sz="1800" b="1" dirty="0"/>
              <a:t>bee hotels</a:t>
            </a:r>
            <a:r>
              <a:rPr lang="en-US" sz="1800" dirty="0"/>
              <a:t>) are similar to bird houses, but instead of attracting birds, they attract native solitary bee species. Unlike honey bees, these solitary bees are extremely docile and </a:t>
            </a:r>
            <a:r>
              <a:rPr lang="en-US" sz="1800" i="1" dirty="0"/>
              <a:t>up to three times more effective as pollinators</a:t>
            </a:r>
            <a:r>
              <a:rPr lang="en-US" sz="1800" dirty="0"/>
              <a:t>. </a:t>
            </a:r>
            <a:r>
              <a:rPr lang="en-US" sz="1800" dirty="0" smtClean="0"/>
              <a:t>You </a:t>
            </a:r>
            <a:r>
              <a:rPr lang="en-US" sz="1800" dirty="0"/>
              <a:t>won’t get any honey, but you will enjoy better flowers, thriving plants, and healthier vegetables in your garden</a:t>
            </a:r>
            <a:r>
              <a:rPr lang="en-US" sz="1800" dirty="0" smtClean="0"/>
              <a:t>!</a:t>
            </a:r>
          </a:p>
          <a:p>
            <a:r>
              <a:rPr lang="en-US" sz="1800" dirty="0" smtClean="0"/>
              <a:t>Click on the following link for </a:t>
            </a:r>
            <a:r>
              <a:rPr lang="en-US" sz="1800" dirty="0" smtClean="0">
                <a:hlinkClick r:id="rId2"/>
              </a:rPr>
              <a:t>Building and Managing Bee Hotels for Wild Bees</a:t>
            </a:r>
            <a:endParaRPr lang="en-US" sz="1800" dirty="0"/>
          </a:p>
        </p:txBody>
      </p:sp>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3g3</a:t>
            </a:r>
            <a:endParaRPr lang="en-US" sz="2400" dirty="0">
              <a:solidFill>
                <a:schemeClr val="bg1"/>
              </a:solidFill>
            </a:endParaRPr>
          </a:p>
        </p:txBody>
      </p:sp>
      <p:pic>
        <p:nvPicPr>
          <p:cNvPr id="6" name="Picture 5"/>
          <p:cNvPicPr>
            <a:picLocks noChangeAspect="1"/>
          </p:cNvPicPr>
          <p:nvPr/>
        </p:nvPicPr>
        <p:blipFill>
          <a:blip r:embed="rId3"/>
          <a:stretch>
            <a:fillRect/>
          </a:stretch>
        </p:blipFill>
        <p:spPr>
          <a:xfrm>
            <a:off x="6553200" y="2590800"/>
            <a:ext cx="2176667" cy="4076700"/>
          </a:xfrm>
          <a:prstGeom prst="rect">
            <a:avLst/>
          </a:prstGeom>
        </p:spPr>
      </p:pic>
    </p:spTree>
    <p:extLst>
      <p:ext uri="{BB962C8B-B14F-4D97-AF65-F5344CB8AC3E}">
        <p14:creationId xmlns:p14="http://schemas.microsoft.com/office/powerpoint/2010/main" val="126357013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99037" y="1600200"/>
            <a:ext cx="7924800" cy="1219200"/>
          </a:xfrm>
        </p:spPr>
        <p:txBody>
          <a:bodyPr/>
          <a:lstStyle/>
          <a:p>
            <a:pPr marL="342900" indent="-342900">
              <a:buFont typeface="+mj-lt"/>
              <a:buAutoNum type="arabicPeriod" startAt="3"/>
            </a:pPr>
            <a:r>
              <a:rPr lang="en-US" sz="1800" dirty="0" smtClean="0"/>
              <a:t>Do ONE activity from seven of the following categories (using the activities in the merit badge pamphlet as the basis for planning and carrying out your projects):</a:t>
            </a:r>
            <a:endParaRPr lang="en-US" sz="1800" dirty="0"/>
          </a:p>
        </p:txBody>
      </p:sp>
      <p:sp>
        <p:nvSpPr>
          <p:cNvPr id="2" name="Content Placeholder 1"/>
          <p:cNvSpPr>
            <a:spLocks noGrp="1"/>
          </p:cNvSpPr>
          <p:nvPr>
            <p:ph idx="1"/>
          </p:nvPr>
        </p:nvSpPr>
        <p:spPr>
          <a:xfrm>
            <a:off x="908637" y="2819400"/>
            <a:ext cx="7315200" cy="3505200"/>
          </a:xfrm>
        </p:spPr>
        <p:txBody>
          <a:bodyPr>
            <a:normAutofit fontScale="70000" lnSpcReduction="20000"/>
          </a:bodyPr>
          <a:lstStyle/>
          <a:p>
            <a:pPr marL="880110" lvl="1" indent="-514350">
              <a:buFont typeface="+mj-lt"/>
              <a:buAutoNum type="alphaLcPeriod" startAt="8"/>
            </a:pPr>
            <a:r>
              <a:rPr lang="en-US" i="1" dirty="0" smtClean="0"/>
              <a:t>Invasive Species</a:t>
            </a:r>
            <a:r>
              <a:rPr lang="en-US" dirty="0" smtClean="0"/>
              <a:t> </a:t>
            </a:r>
          </a:p>
          <a:p>
            <a:pPr marL="982980" lvl="2" indent="-342900">
              <a:buFont typeface="+mj-lt"/>
              <a:buAutoNum type="arabicPeriod"/>
            </a:pPr>
            <a:r>
              <a:rPr lang="en-US" dirty="0" smtClean="0"/>
              <a:t>Learn to identify the major invasive plant species in your community or camp and explain to your counselor what can be done to either eradicate or control their spread. </a:t>
            </a:r>
          </a:p>
          <a:p>
            <a:pPr marL="982980" lvl="2" indent="-342900">
              <a:buFont typeface="+mj-lt"/>
              <a:buAutoNum type="arabicPeriod"/>
            </a:pPr>
            <a:r>
              <a:rPr lang="en-US" dirty="0" smtClean="0"/>
              <a:t>Do research on two invasive plant or animal species in your community or camp. Find out where the species originated, how they were transported to the United States, their life history, how they are spread, and the recommended means to eradicate or control their spread. Report your research orally or in writing to your counselor. </a:t>
            </a:r>
          </a:p>
          <a:p>
            <a:pPr marL="982980" lvl="2" indent="-342900">
              <a:buFont typeface="+mj-lt"/>
              <a:buAutoNum type="arabicPeriod"/>
            </a:pPr>
            <a:r>
              <a:rPr lang="en-US" dirty="0" smtClean="0"/>
              <a:t>Take part in a project of at least one hour to eradicate or control the spread of an invasive plant species in your community or camp. </a:t>
            </a:r>
            <a:endParaRPr lang="en-US" dirty="0"/>
          </a:p>
        </p:txBody>
      </p:sp>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3h</a:t>
            </a:r>
            <a:endParaRPr lang="en-US" sz="2400" dirty="0">
              <a:solidFill>
                <a:schemeClr val="bg1"/>
              </a:solidFill>
            </a:endParaRPr>
          </a:p>
        </p:txBody>
      </p:sp>
    </p:spTree>
    <p:extLst>
      <p:ext uri="{BB962C8B-B14F-4D97-AF65-F5344CB8AC3E}">
        <p14:creationId xmlns:p14="http://schemas.microsoft.com/office/powerpoint/2010/main" val="2782369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899" y="1142700"/>
            <a:ext cx="7010400" cy="960438"/>
          </a:xfrm>
        </p:spPr>
        <p:txBody>
          <a:bodyPr/>
          <a:lstStyle/>
          <a:p>
            <a:r>
              <a:rPr lang="en-US" sz="1800" dirty="0"/>
              <a:t>Learn to identify the major invasive plant species in your community or camp and explain to your counselor what can be done to either eradicate or control their spread. </a:t>
            </a:r>
          </a:p>
        </p:txBody>
      </p:sp>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3h1</a:t>
            </a:r>
            <a:endParaRPr lang="en-US" sz="2400" dirty="0">
              <a:solidFill>
                <a:schemeClr val="bg1"/>
              </a:solidFill>
            </a:endParaRPr>
          </a:p>
        </p:txBody>
      </p:sp>
      <p:sp>
        <p:nvSpPr>
          <p:cNvPr id="5" name="Content Placeholder 2"/>
          <p:cNvSpPr>
            <a:spLocks noGrp="1"/>
          </p:cNvSpPr>
          <p:nvPr>
            <p:ph idx="1"/>
          </p:nvPr>
        </p:nvSpPr>
        <p:spPr>
          <a:xfrm>
            <a:off x="0" y="2589637"/>
            <a:ext cx="3276600" cy="850657"/>
          </a:xfrm>
        </p:spPr>
        <p:txBody>
          <a:bodyPr/>
          <a:lstStyle/>
          <a:p>
            <a:pPr marL="0" indent="0" algn="ctr">
              <a:buNone/>
            </a:pPr>
            <a:r>
              <a:rPr lang="en-US" sz="2400" dirty="0" smtClean="0">
                <a:hlinkClick r:id="rId2"/>
              </a:rPr>
              <a:t>Ohio Invasive </a:t>
            </a:r>
            <a:r>
              <a:rPr lang="en-US" sz="2400" dirty="0" err="1" smtClean="0">
                <a:hlinkClick r:id="rId2"/>
              </a:rPr>
              <a:t>PlantSpecies</a:t>
            </a:r>
            <a:endParaRPr lang="en-US" sz="2400" dirty="0"/>
          </a:p>
        </p:txBody>
      </p:sp>
      <p:sp>
        <p:nvSpPr>
          <p:cNvPr id="6" name="TextBox 5"/>
          <p:cNvSpPr txBox="1"/>
          <p:nvPr/>
        </p:nvSpPr>
        <p:spPr>
          <a:xfrm>
            <a:off x="504665" y="3350020"/>
            <a:ext cx="2267270" cy="400110"/>
          </a:xfrm>
          <a:prstGeom prst="rect">
            <a:avLst/>
          </a:prstGeom>
          <a:noFill/>
        </p:spPr>
        <p:txBody>
          <a:bodyPr wrap="square" rtlCol="0">
            <a:spAutoFit/>
          </a:bodyPr>
          <a:lstStyle/>
          <a:p>
            <a:r>
              <a:rPr lang="en-US" sz="2000" dirty="0" smtClean="0"/>
              <a:t>Click for listing</a:t>
            </a:r>
            <a:endParaRPr lang="en-US" sz="2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16" y="2070126"/>
            <a:ext cx="2667000" cy="187523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0246" y="2082793"/>
            <a:ext cx="2484125" cy="1864343"/>
          </a:xfrm>
          <a:prstGeom prst="rect">
            <a:avLst/>
          </a:prstGeom>
        </p:spPr>
      </p:pic>
      <p:sp>
        <p:nvSpPr>
          <p:cNvPr id="9" name="TextBox 8"/>
          <p:cNvSpPr txBox="1"/>
          <p:nvPr/>
        </p:nvSpPr>
        <p:spPr>
          <a:xfrm>
            <a:off x="3670520" y="3929542"/>
            <a:ext cx="2063578" cy="461665"/>
          </a:xfrm>
          <a:prstGeom prst="rect">
            <a:avLst/>
          </a:prstGeom>
          <a:noFill/>
        </p:spPr>
        <p:txBody>
          <a:bodyPr wrap="square" rtlCol="0">
            <a:spAutoFit/>
          </a:bodyPr>
          <a:lstStyle/>
          <a:p>
            <a:r>
              <a:rPr lang="en-US" dirty="0" err="1" smtClean="0"/>
              <a:t>Phragmites</a:t>
            </a:r>
            <a:endParaRPr lang="en-US" dirty="0"/>
          </a:p>
        </p:txBody>
      </p:sp>
      <p:sp>
        <p:nvSpPr>
          <p:cNvPr id="10" name="TextBox 9"/>
          <p:cNvSpPr txBox="1"/>
          <p:nvPr/>
        </p:nvSpPr>
        <p:spPr>
          <a:xfrm>
            <a:off x="6181708" y="3931747"/>
            <a:ext cx="2365289" cy="461665"/>
          </a:xfrm>
          <a:prstGeom prst="rect">
            <a:avLst/>
          </a:prstGeom>
          <a:noFill/>
        </p:spPr>
        <p:txBody>
          <a:bodyPr wrap="square" rtlCol="0">
            <a:spAutoFit/>
          </a:bodyPr>
          <a:lstStyle/>
          <a:p>
            <a:r>
              <a:rPr lang="en-US" dirty="0" smtClean="0"/>
              <a:t>Garlic Mustard</a:t>
            </a:r>
            <a:endParaRPr lang="en-US"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1907" y="4437017"/>
            <a:ext cx="2644893" cy="1763262"/>
          </a:xfrm>
          <a:prstGeom prst="rect">
            <a:avLst/>
          </a:prstGeom>
        </p:spPr>
      </p:pic>
      <p:sp>
        <p:nvSpPr>
          <p:cNvPr id="12" name="TextBox 11"/>
          <p:cNvSpPr txBox="1"/>
          <p:nvPr/>
        </p:nvSpPr>
        <p:spPr>
          <a:xfrm>
            <a:off x="5791200" y="6203141"/>
            <a:ext cx="3352800" cy="461665"/>
          </a:xfrm>
          <a:prstGeom prst="rect">
            <a:avLst/>
          </a:prstGeom>
          <a:noFill/>
        </p:spPr>
        <p:txBody>
          <a:bodyPr wrap="square" rtlCol="0">
            <a:spAutoFit/>
          </a:bodyPr>
          <a:lstStyle/>
          <a:p>
            <a:r>
              <a:rPr lang="en-US" dirty="0" smtClean="0"/>
              <a:t>Japanese Honeysuckle</a:t>
            </a:r>
            <a:endParaRPr lang="en-US" dirty="0"/>
          </a:p>
        </p:txBody>
      </p:sp>
      <p:pic>
        <p:nvPicPr>
          <p:cNvPr id="14" name="Picture 13"/>
          <p:cNvPicPr>
            <a:picLocks noChangeAspect="1"/>
          </p:cNvPicPr>
          <p:nvPr/>
        </p:nvPicPr>
        <p:blipFill>
          <a:blip r:embed="rId6"/>
          <a:stretch>
            <a:fillRect/>
          </a:stretch>
        </p:blipFill>
        <p:spPr>
          <a:xfrm>
            <a:off x="240899" y="4455312"/>
            <a:ext cx="2630076" cy="1753385"/>
          </a:xfrm>
          <a:prstGeom prst="rect">
            <a:avLst/>
          </a:prstGeom>
        </p:spPr>
      </p:pic>
      <p:sp>
        <p:nvSpPr>
          <p:cNvPr id="15" name="TextBox 14"/>
          <p:cNvSpPr txBox="1"/>
          <p:nvPr/>
        </p:nvSpPr>
        <p:spPr>
          <a:xfrm>
            <a:off x="222437" y="6208697"/>
            <a:ext cx="2667000" cy="461665"/>
          </a:xfrm>
          <a:prstGeom prst="rect">
            <a:avLst/>
          </a:prstGeom>
          <a:noFill/>
        </p:spPr>
        <p:txBody>
          <a:bodyPr wrap="square" rtlCol="0">
            <a:spAutoFit/>
          </a:bodyPr>
          <a:lstStyle/>
          <a:p>
            <a:r>
              <a:rPr lang="en-US" dirty="0" smtClean="0"/>
              <a:t>Purple Loosestrife</a:t>
            </a:r>
            <a:endParaRPr lang="en-US" dirty="0"/>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7703" y="4457371"/>
            <a:ext cx="2739664" cy="1753385"/>
          </a:xfrm>
          <a:prstGeom prst="rect">
            <a:avLst/>
          </a:prstGeom>
        </p:spPr>
      </p:pic>
      <p:sp>
        <p:nvSpPr>
          <p:cNvPr id="18" name="TextBox 17"/>
          <p:cNvSpPr txBox="1"/>
          <p:nvPr/>
        </p:nvSpPr>
        <p:spPr>
          <a:xfrm>
            <a:off x="3085752" y="6208696"/>
            <a:ext cx="2667000" cy="461665"/>
          </a:xfrm>
          <a:prstGeom prst="rect">
            <a:avLst/>
          </a:prstGeom>
          <a:noFill/>
        </p:spPr>
        <p:txBody>
          <a:bodyPr wrap="square" rtlCol="0">
            <a:spAutoFit/>
          </a:bodyPr>
          <a:lstStyle/>
          <a:p>
            <a:r>
              <a:rPr lang="en-US" dirty="0" err="1" smtClean="0"/>
              <a:t>Muliflora</a:t>
            </a:r>
            <a:r>
              <a:rPr lang="en-US" dirty="0" smtClean="0"/>
              <a:t> Rose</a:t>
            </a:r>
            <a:endParaRPr lang="en-US" dirty="0"/>
          </a:p>
        </p:txBody>
      </p:sp>
    </p:spTree>
    <p:extLst>
      <p:ext uri="{BB962C8B-B14F-4D97-AF65-F5344CB8AC3E}">
        <p14:creationId xmlns:p14="http://schemas.microsoft.com/office/powerpoint/2010/main" val="409887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a:xfrm>
            <a:off x="914400" y="1752600"/>
            <a:ext cx="7315200" cy="1371600"/>
          </a:xfrm>
        </p:spPr>
        <p:txBody>
          <a:bodyPr>
            <a:normAutofit/>
          </a:bodyPr>
          <a:lstStyle/>
          <a:p>
            <a:pPr marL="502920" indent="-457200">
              <a:buFont typeface="+mj-lt"/>
              <a:buAutoNum type="arabicPeriod"/>
            </a:pPr>
            <a:r>
              <a:rPr lang="en-US" sz="1800" dirty="0" smtClean="0"/>
              <a:t>Make a timeline of the history of environmental science in America</a:t>
            </a:r>
            <a:r>
              <a:rPr lang="en-US" sz="1800" dirty="0"/>
              <a:t>: Identify the contribution made by the Boy Scouts of America to environmental science. Include dates, names of people or organizations, and important events.</a:t>
            </a:r>
          </a:p>
          <a:p>
            <a:endParaRPr lang="en-US" sz="1800" dirty="0"/>
          </a:p>
        </p:txBody>
      </p:sp>
      <p:sp>
        <p:nvSpPr>
          <p:cNvPr id="7"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1: Timeline</a:t>
            </a:r>
            <a:endParaRPr lang="en-US" sz="24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3007348"/>
            <a:ext cx="4800600" cy="1392579"/>
          </a:xfrm>
          <a:prstGeom prst="rect">
            <a:avLst/>
          </a:prstGeom>
        </p:spPr>
      </p:pic>
      <p:pic>
        <p:nvPicPr>
          <p:cNvPr id="9" name="Picture 8"/>
          <p:cNvPicPr>
            <a:picLocks noChangeAspect="1"/>
          </p:cNvPicPr>
          <p:nvPr/>
        </p:nvPicPr>
        <p:blipFill>
          <a:blip r:embed="rId3"/>
          <a:stretch>
            <a:fillRect/>
          </a:stretch>
        </p:blipFill>
        <p:spPr>
          <a:xfrm>
            <a:off x="5105400" y="3581400"/>
            <a:ext cx="3781425" cy="211139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4540250"/>
            <a:ext cx="3962400" cy="2228850"/>
          </a:xfrm>
          <a:prstGeom prst="rect">
            <a:avLst/>
          </a:prstGeom>
        </p:spPr>
      </p:pic>
    </p:spTree>
    <p:extLst>
      <p:ext uri="{BB962C8B-B14F-4D97-AF65-F5344CB8AC3E}">
        <p14:creationId xmlns:p14="http://schemas.microsoft.com/office/powerpoint/2010/main" val="2280917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19200"/>
            <a:ext cx="8001000" cy="1524000"/>
          </a:xfrm>
        </p:spPr>
        <p:txBody>
          <a:bodyPr/>
          <a:lstStyle/>
          <a:p>
            <a:r>
              <a:rPr lang="en-US" sz="1800" dirty="0"/>
              <a:t>Do research on two invasive plant or animal species in your community or camp. Find out where the species originated, how they were transported to the United States, their life history, how they are spread, and the recommended means to eradicate or control their spread. Report your research orally or in writing to your counselor. </a:t>
            </a:r>
          </a:p>
        </p:txBody>
      </p:sp>
      <p:sp>
        <p:nvSpPr>
          <p:cNvPr id="3" name="Content Placeholder 2"/>
          <p:cNvSpPr>
            <a:spLocks noGrp="1"/>
          </p:cNvSpPr>
          <p:nvPr>
            <p:ph idx="1"/>
          </p:nvPr>
        </p:nvSpPr>
        <p:spPr>
          <a:xfrm>
            <a:off x="228600" y="2781000"/>
            <a:ext cx="3276600" cy="533400"/>
          </a:xfrm>
        </p:spPr>
        <p:txBody>
          <a:bodyPr/>
          <a:lstStyle/>
          <a:p>
            <a:pPr marL="0" indent="0">
              <a:buNone/>
            </a:pPr>
            <a:r>
              <a:rPr lang="en-US" sz="2400" dirty="0" smtClean="0">
                <a:hlinkClick r:id="rId2"/>
              </a:rPr>
              <a:t>Ohio Invasive Species</a:t>
            </a:r>
            <a:endParaRPr lang="en-US" sz="2400" dirty="0"/>
          </a:p>
        </p:txBody>
      </p:sp>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3h2</a:t>
            </a:r>
            <a:endParaRPr lang="en-US" sz="2400" dirty="0">
              <a:solidFill>
                <a:schemeClr val="bg1"/>
              </a:solidFill>
            </a:endParaRPr>
          </a:p>
        </p:txBody>
      </p:sp>
      <p:sp>
        <p:nvSpPr>
          <p:cNvPr id="5" name="TextBox 4"/>
          <p:cNvSpPr txBox="1"/>
          <p:nvPr/>
        </p:nvSpPr>
        <p:spPr>
          <a:xfrm>
            <a:off x="733265" y="3183522"/>
            <a:ext cx="2267270" cy="400110"/>
          </a:xfrm>
          <a:prstGeom prst="rect">
            <a:avLst/>
          </a:prstGeom>
          <a:noFill/>
        </p:spPr>
        <p:txBody>
          <a:bodyPr wrap="square" rtlCol="0">
            <a:spAutoFit/>
          </a:bodyPr>
          <a:lstStyle/>
          <a:p>
            <a:r>
              <a:rPr lang="en-US" sz="2000" dirty="0" smtClean="0"/>
              <a:t>Click for listing</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3327" y="2504303"/>
            <a:ext cx="2427303" cy="1458097"/>
          </a:xfrm>
          <a:prstGeom prst="rect">
            <a:avLst/>
          </a:prstGeom>
        </p:spPr>
      </p:pic>
      <p:sp>
        <p:nvSpPr>
          <p:cNvPr id="10" name="TextBox 9"/>
          <p:cNvSpPr txBox="1"/>
          <p:nvPr/>
        </p:nvSpPr>
        <p:spPr>
          <a:xfrm>
            <a:off x="1365711" y="6057900"/>
            <a:ext cx="2063578" cy="461665"/>
          </a:xfrm>
          <a:prstGeom prst="rect">
            <a:avLst/>
          </a:prstGeom>
          <a:noFill/>
        </p:spPr>
        <p:txBody>
          <a:bodyPr wrap="square" rtlCol="0">
            <a:spAutoFit/>
          </a:bodyPr>
          <a:lstStyle/>
          <a:p>
            <a:r>
              <a:rPr lang="en-US" dirty="0" smtClean="0"/>
              <a:t>Asian Carp</a:t>
            </a:r>
            <a:endParaRPr lang="en-US" dirty="0"/>
          </a:p>
        </p:txBody>
      </p:sp>
      <p:sp>
        <p:nvSpPr>
          <p:cNvPr id="11" name="TextBox 10"/>
          <p:cNvSpPr txBox="1"/>
          <p:nvPr/>
        </p:nvSpPr>
        <p:spPr>
          <a:xfrm>
            <a:off x="5395531" y="3962400"/>
            <a:ext cx="2819400" cy="461665"/>
          </a:xfrm>
          <a:prstGeom prst="rect">
            <a:avLst/>
          </a:prstGeom>
          <a:noFill/>
        </p:spPr>
        <p:txBody>
          <a:bodyPr wrap="square" rtlCol="0">
            <a:spAutoFit/>
          </a:bodyPr>
          <a:lstStyle/>
          <a:p>
            <a:r>
              <a:rPr lang="en-US" dirty="0" smtClean="0"/>
              <a:t>Emerald Ash Borer</a:t>
            </a:r>
            <a:endParaRPr lang="en-US"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786" y="3962400"/>
            <a:ext cx="3991429" cy="2095500"/>
          </a:xfrm>
          <a:prstGeom prst="rect">
            <a:avLst/>
          </a:prstGeom>
        </p:spPr>
      </p:pic>
      <p:pic>
        <p:nvPicPr>
          <p:cNvPr id="14" name="Picture 13"/>
          <p:cNvPicPr>
            <a:picLocks noChangeAspect="1"/>
          </p:cNvPicPr>
          <p:nvPr/>
        </p:nvPicPr>
        <p:blipFill>
          <a:blip r:embed="rId5"/>
          <a:stretch>
            <a:fillRect/>
          </a:stretch>
        </p:blipFill>
        <p:spPr>
          <a:xfrm>
            <a:off x="5099191" y="4424065"/>
            <a:ext cx="3412080" cy="1906190"/>
          </a:xfrm>
          <a:prstGeom prst="rect">
            <a:avLst/>
          </a:prstGeom>
        </p:spPr>
      </p:pic>
      <p:sp>
        <p:nvSpPr>
          <p:cNvPr id="15" name="TextBox 14"/>
          <p:cNvSpPr txBox="1"/>
          <p:nvPr/>
        </p:nvSpPr>
        <p:spPr>
          <a:xfrm>
            <a:off x="5477278" y="6288732"/>
            <a:ext cx="2819400" cy="461665"/>
          </a:xfrm>
          <a:prstGeom prst="rect">
            <a:avLst/>
          </a:prstGeom>
          <a:noFill/>
        </p:spPr>
        <p:txBody>
          <a:bodyPr wrap="square" rtlCol="0">
            <a:spAutoFit/>
          </a:bodyPr>
          <a:lstStyle/>
          <a:p>
            <a:r>
              <a:rPr lang="en-US" dirty="0" smtClean="0"/>
              <a:t>Zebra Mussels</a:t>
            </a:r>
            <a:endParaRPr lang="en-US" dirty="0"/>
          </a:p>
        </p:txBody>
      </p:sp>
    </p:spTree>
    <p:extLst>
      <p:ext uri="{BB962C8B-B14F-4D97-AF65-F5344CB8AC3E}">
        <p14:creationId xmlns:p14="http://schemas.microsoft.com/office/powerpoint/2010/main" val="178202267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422" y="1775619"/>
            <a:ext cx="8077200" cy="715962"/>
          </a:xfrm>
        </p:spPr>
        <p:txBody>
          <a:bodyPr/>
          <a:lstStyle/>
          <a:p>
            <a:r>
              <a:rPr lang="en-US" sz="1800" dirty="0"/>
              <a:t>Take part in a project of at least one hour to eradicate or control the spread of an invasive plant species in your community or camp. </a:t>
            </a:r>
          </a:p>
        </p:txBody>
      </p:sp>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3h3</a:t>
            </a:r>
            <a:endParaRPr lang="en-US" sz="2400" dirty="0">
              <a:solidFill>
                <a:schemeClr val="bg1"/>
              </a:solidFill>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3433"/>
          <a:stretch/>
        </p:blipFill>
        <p:spPr>
          <a:xfrm>
            <a:off x="304800" y="2725953"/>
            <a:ext cx="4248249" cy="2760447"/>
          </a:xfrm>
          <a:prstGeom prst="rect">
            <a:avLst/>
          </a:prstGeom>
        </p:spPr>
      </p:pic>
      <p:pic>
        <p:nvPicPr>
          <p:cNvPr id="12" name="Content Placeholder 1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17578" y="2725952"/>
            <a:ext cx="4140672" cy="2760448"/>
          </a:xfrm>
          <a:prstGeom prst="rect">
            <a:avLst/>
          </a:prstGeom>
        </p:spPr>
      </p:pic>
    </p:spTree>
    <p:extLst>
      <p:ext uri="{BB962C8B-B14F-4D97-AF65-F5344CB8AC3E}">
        <p14:creationId xmlns:p14="http://schemas.microsoft.com/office/powerpoint/2010/main" val="7148566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idx="1"/>
          </p:nvPr>
        </p:nvSpPr>
        <p:spPr/>
        <p:txBody>
          <a:bodyPr>
            <a:normAutofit fontScale="62500" lnSpcReduction="20000"/>
          </a:bodyPr>
          <a:lstStyle/>
          <a:p>
            <a:pPr marL="502920" indent="-457200">
              <a:buFont typeface="+mj-lt"/>
              <a:buAutoNum type="arabicPeriod" startAt="4"/>
            </a:pPr>
            <a:r>
              <a:rPr lang="en-US" dirty="0"/>
              <a:t>Choose two outdoor study areas that are very different from one another (e.g., hilltop vs. bottom of a hill; field vs. forest; swamp vs. dry land). For BOTH study areas, do ONE of the following:</a:t>
            </a:r>
          </a:p>
          <a:p>
            <a:pPr marL="708660" lvl="1" indent="-342900">
              <a:buFont typeface="+mj-lt"/>
              <a:buAutoNum type="alphaLcPeriod"/>
            </a:pPr>
            <a:r>
              <a:rPr lang="en-US" dirty="0"/>
              <a:t>Mark off a plot of four square yards in each study area, and count the number of species found there. Estimate how much space is occupied by each plant species and the type and number of </a:t>
            </a:r>
            <a:r>
              <a:rPr lang="en-US" dirty="0" smtClean="0"/>
              <a:t>non-plant </a:t>
            </a:r>
            <a:r>
              <a:rPr lang="en-US" dirty="0"/>
              <a:t>species you find. Report to your counselor orally or in writing the biodiversity and population density of these study areas. Discuss your report with your counselor.</a:t>
            </a:r>
          </a:p>
          <a:p>
            <a:pPr marL="708660" lvl="1" indent="-342900">
              <a:buFont typeface="+mj-lt"/>
              <a:buAutoNum type="alphaLcPeriod"/>
            </a:pPr>
            <a:r>
              <a:rPr lang="en-US" dirty="0"/>
              <a:t>Make at least three visits to each of the two study areas (for a total of six visits), staying for at least 20 minutes each time, to observe the living and nonliving parts of the ecosystem. Space each visit far enough apart that there are readily apparent differences in the observations. Keep a journal that includes the differences you observe. Discuss your observations with your counselor.</a:t>
            </a:r>
          </a:p>
        </p:txBody>
      </p:sp>
      <p:sp>
        <p:nvSpPr>
          <p:cNvPr id="4" name="Title 3"/>
          <p:cNvSpPr>
            <a:spLocks noGrp="1"/>
          </p:cNvSpPr>
          <p:nvPr>
            <p:ph type="title"/>
          </p:nvPr>
        </p:nvSpPr>
        <p:spPr/>
        <p:txBody>
          <a:bodyPr/>
          <a:lstStyle/>
          <a:p>
            <a:r>
              <a:rPr lang="en-US" dirty="0" smtClean="0"/>
              <a:t>Requirement 4</a:t>
            </a:r>
            <a:endParaRPr lang="en-US" dirty="0"/>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4</a:t>
            </a:r>
            <a:endParaRPr lang="en-US" sz="2400" dirty="0">
              <a:solidFill>
                <a:schemeClr val="bg1"/>
              </a:solidFill>
            </a:endParaRPr>
          </a:p>
        </p:txBody>
      </p:sp>
    </p:spTree>
    <p:extLst>
      <p:ext uri="{BB962C8B-B14F-4D97-AF65-F5344CB8AC3E}">
        <p14:creationId xmlns:p14="http://schemas.microsoft.com/office/powerpoint/2010/main" val="482017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3886" y="1228767"/>
            <a:ext cx="7315200" cy="715962"/>
          </a:xfrm>
        </p:spPr>
        <p:txBody>
          <a:bodyPr/>
          <a:lstStyle/>
          <a:p>
            <a:r>
              <a:rPr lang="en-US" sz="2000" b="1" dirty="0" smtClean="0"/>
              <a:t>Study Plots Activity</a:t>
            </a:r>
            <a:endParaRPr lang="en-US" sz="2000" b="1" dirty="0"/>
          </a:p>
        </p:txBody>
      </p:sp>
      <p:sp>
        <p:nvSpPr>
          <p:cNvPr id="7" name="Content Placeholder 6"/>
          <p:cNvSpPr>
            <a:spLocks noGrp="1"/>
          </p:cNvSpPr>
          <p:nvPr>
            <p:ph idx="1"/>
          </p:nvPr>
        </p:nvSpPr>
        <p:spPr>
          <a:xfrm>
            <a:off x="228600" y="1944729"/>
            <a:ext cx="8686800" cy="4684671"/>
          </a:xfrm>
        </p:spPr>
        <p:txBody>
          <a:bodyPr/>
          <a:lstStyle/>
          <a:p>
            <a:pPr marL="0" indent="0">
              <a:buNone/>
            </a:pPr>
            <a:r>
              <a:rPr lang="en-US" sz="1600" b="1" dirty="0" smtClean="0"/>
              <a:t>Procedure</a:t>
            </a:r>
          </a:p>
          <a:p>
            <a:pPr marL="0" indent="0">
              <a:spcBef>
                <a:spcPts val="0"/>
              </a:spcBef>
              <a:buNone/>
            </a:pPr>
            <a:r>
              <a:rPr lang="en-US" sz="1600" b="1" dirty="0" smtClean="0"/>
              <a:t>Step 1</a:t>
            </a:r>
            <a:r>
              <a:rPr lang="en-US" sz="1600" dirty="0" smtClean="0"/>
              <a:t> – In your chosen study areas, identify the </a:t>
            </a:r>
            <a:endParaRPr lang="en-US" sz="1600" dirty="0" smtClean="0"/>
          </a:p>
          <a:p>
            <a:pPr marL="0" indent="0">
              <a:spcBef>
                <a:spcPts val="0"/>
              </a:spcBef>
              <a:buNone/>
            </a:pPr>
            <a:r>
              <a:rPr lang="en-US" sz="1600" dirty="0" smtClean="0"/>
              <a:t>ecosystem </a:t>
            </a:r>
            <a:r>
              <a:rPr lang="en-US" sz="1600" dirty="0" smtClean="0"/>
              <a:t>types.</a:t>
            </a:r>
          </a:p>
          <a:p>
            <a:pPr marL="0" indent="0">
              <a:spcBef>
                <a:spcPts val="0"/>
              </a:spcBef>
              <a:buNone/>
            </a:pPr>
            <a:r>
              <a:rPr lang="en-US" sz="1600" b="1" dirty="0" smtClean="0"/>
              <a:t>Step 2</a:t>
            </a:r>
            <a:r>
              <a:rPr lang="en-US" sz="1600" dirty="0" smtClean="0"/>
              <a:t> </a:t>
            </a:r>
            <a:r>
              <a:rPr lang="en-US" sz="1600" dirty="0" smtClean="0"/>
              <a:t>– Begin at one of the two ecosystems you have </a:t>
            </a:r>
          </a:p>
          <a:p>
            <a:pPr marL="0" indent="0">
              <a:spcBef>
                <a:spcPts val="0"/>
              </a:spcBef>
              <a:buNone/>
            </a:pPr>
            <a:r>
              <a:rPr lang="en-US" sz="1600" dirty="0" smtClean="0"/>
              <a:t>selected. Using pipes, staves, or string, mark out a 6 </a:t>
            </a:r>
          </a:p>
          <a:p>
            <a:pPr marL="0" indent="0">
              <a:spcBef>
                <a:spcPts val="0"/>
              </a:spcBef>
              <a:buNone/>
            </a:pPr>
            <a:r>
              <a:rPr lang="en-US" sz="1600" dirty="0" smtClean="0"/>
              <a:t>foot by 6 foot square. This is study plot 1.</a:t>
            </a:r>
          </a:p>
          <a:p>
            <a:pPr marL="0" indent="0">
              <a:spcBef>
                <a:spcPts val="0"/>
              </a:spcBef>
              <a:buNone/>
            </a:pPr>
            <a:r>
              <a:rPr lang="en-US" sz="1600" b="1" dirty="0" smtClean="0"/>
              <a:t>Step 3</a:t>
            </a:r>
            <a:r>
              <a:rPr lang="en-US" sz="1600" dirty="0" smtClean="0"/>
              <a:t> – Sit beside plot 1. Begin your study by writing in </a:t>
            </a:r>
          </a:p>
          <a:p>
            <a:pPr marL="0" indent="0">
              <a:spcBef>
                <a:spcPts val="0"/>
              </a:spcBef>
              <a:buNone/>
            </a:pPr>
            <a:r>
              <a:rPr lang="en-US" sz="1600" dirty="0" smtClean="0"/>
              <a:t>your notebook information about all the nonliving </a:t>
            </a:r>
          </a:p>
          <a:p>
            <a:pPr marL="0" indent="0">
              <a:spcBef>
                <a:spcPts val="0"/>
              </a:spcBef>
              <a:buNone/>
            </a:pPr>
            <a:r>
              <a:rPr lang="en-US" sz="1600" dirty="0" smtClean="0"/>
              <a:t>factors around you. Note the date, time of day, </a:t>
            </a:r>
          </a:p>
          <a:p>
            <a:pPr marL="0" indent="0">
              <a:spcBef>
                <a:spcPts val="0"/>
              </a:spcBef>
              <a:buNone/>
            </a:pPr>
            <a:r>
              <a:rPr lang="en-US" sz="1600" dirty="0" smtClean="0"/>
              <a:t>temperature, and whether it is sunny or cloudy, windy </a:t>
            </a:r>
          </a:p>
          <a:p>
            <a:pPr marL="0" indent="0">
              <a:spcBef>
                <a:spcPts val="0"/>
              </a:spcBef>
              <a:buNone/>
            </a:pPr>
            <a:r>
              <a:rPr lang="en-US" sz="1600" dirty="0" smtClean="0"/>
              <a:t>or calm, rainy or dry. If any of these factors change as </a:t>
            </a:r>
          </a:p>
          <a:p>
            <a:pPr marL="0" indent="0">
              <a:spcBef>
                <a:spcPts val="0"/>
              </a:spcBef>
              <a:buNone/>
            </a:pPr>
            <a:r>
              <a:rPr lang="en-US" sz="1600" dirty="0" smtClean="0"/>
              <a:t>you observe the plot, make note of the change. Note </a:t>
            </a:r>
          </a:p>
          <a:p>
            <a:pPr marL="0" indent="0">
              <a:spcBef>
                <a:spcPts val="0"/>
              </a:spcBef>
              <a:buNone/>
            </a:pPr>
            <a:r>
              <a:rPr lang="en-US" sz="1600" dirty="0" smtClean="0"/>
              <a:t>also whether the plot is flat or on a slope.</a:t>
            </a:r>
          </a:p>
          <a:p>
            <a:pPr marL="0" indent="0">
              <a:buNone/>
            </a:pPr>
            <a:r>
              <a:rPr lang="en-US" sz="1600" b="1" dirty="0" smtClean="0"/>
              <a:t>Step 4</a:t>
            </a:r>
            <a:r>
              <a:rPr lang="en-US" sz="1600" dirty="0" smtClean="0"/>
              <a:t> – Next, look at the living things in the plot. If you see any </a:t>
            </a:r>
            <a:r>
              <a:rPr lang="en-US" sz="1600" dirty="0" err="1" smtClean="0"/>
              <a:t>nonplant</a:t>
            </a:r>
            <a:r>
              <a:rPr lang="en-US" sz="1600" dirty="0" smtClean="0"/>
              <a:t> species (fungi, insects, birds, etc.), note their common names or draw pictures in your notebook for later identification. Using a field guide, identify all the different plants and </a:t>
            </a:r>
            <a:r>
              <a:rPr lang="en-US" sz="1600" dirty="0" err="1" smtClean="0"/>
              <a:t>nonplants</a:t>
            </a:r>
            <a:r>
              <a:rPr lang="en-US" sz="1600" dirty="0" smtClean="0"/>
              <a:t> you see, or make a drawing of each in your notebook. Use a magnifying glass If needed, to see the features of each plant and </a:t>
            </a:r>
            <a:r>
              <a:rPr lang="en-US" sz="1600" dirty="0" err="1" smtClean="0"/>
              <a:t>nonplant</a:t>
            </a:r>
            <a:r>
              <a:rPr lang="en-US" sz="1600" dirty="0" smtClean="0"/>
              <a:t> species.</a:t>
            </a:r>
            <a:endParaRPr lang="en-US" sz="1600" b="1" dirty="0"/>
          </a:p>
        </p:txBody>
      </p:sp>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4a</a:t>
            </a:r>
            <a:endParaRPr lang="en-US" sz="2400" dirty="0">
              <a:solidFill>
                <a:schemeClr val="bg1"/>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2362200"/>
            <a:ext cx="3478116" cy="2606676"/>
          </a:xfrm>
          <a:prstGeom prst="rect">
            <a:avLst/>
          </a:prstGeom>
        </p:spPr>
      </p:pic>
    </p:spTree>
    <p:extLst>
      <p:ext uri="{BB962C8B-B14F-4D97-AF65-F5344CB8AC3E}">
        <p14:creationId xmlns:p14="http://schemas.microsoft.com/office/powerpoint/2010/main" val="2346835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3886" y="1228767"/>
            <a:ext cx="7315200" cy="715962"/>
          </a:xfrm>
        </p:spPr>
        <p:txBody>
          <a:bodyPr/>
          <a:lstStyle/>
          <a:p>
            <a:r>
              <a:rPr lang="en-US" sz="2000" b="1" dirty="0" smtClean="0"/>
              <a:t>Study Plots </a:t>
            </a:r>
            <a:r>
              <a:rPr lang="en-US" sz="2000" b="1" dirty="0" smtClean="0"/>
              <a:t>Activity </a:t>
            </a:r>
            <a:r>
              <a:rPr lang="en-US" sz="2000" dirty="0" smtClean="0"/>
              <a:t>(continued)</a:t>
            </a:r>
            <a:endParaRPr lang="en-US" sz="2000" b="1" dirty="0"/>
          </a:p>
        </p:txBody>
      </p:sp>
      <p:sp>
        <p:nvSpPr>
          <p:cNvPr id="7" name="Content Placeholder 6"/>
          <p:cNvSpPr>
            <a:spLocks noGrp="1"/>
          </p:cNvSpPr>
          <p:nvPr>
            <p:ph idx="1"/>
          </p:nvPr>
        </p:nvSpPr>
        <p:spPr>
          <a:xfrm>
            <a:off x="228600" y="1828801"/>
            <a:ext cx="8001000" cy="4800600"/>
          </a:xfrm>
        </p:spPr>
        <p:txBody>
          <a:bodyPr/>
          <a:lstStyle/>
          <a:p>
            <a:pPr marL="0" indent="0">
              <a:buNone/>
            </a:pPr>
            <a:r>
              <a:rPr lang="en-US" sz="1600" b="1" dirty="0" smtClean="0"/>
              <a:t>Procedure</a:t>
            </a:r>
          </a:p>
          <a:p>
            <a:pPr marL="0" indent="0">
              <a:buNone/>
            </a:pPr>
            <a:r>
              <a:rPr lang="en-US" sz="1600" b="1" dirty="0" smtClean="0"/>
              <a:t>Step 5</a:t>
            </a:r>
            <a:r>
              <a:rPr lang="en-US" sz="1600" dirty="0" smtClean="0"/>
              <a:t> – Estimate </a:t>
            </a:r>
            <a:r>
              <a:rPr lang="en-US" sz="1600" dirty="0" smtClean="0"/>
              <a:t>how much space each plant species occupies in the plot. For example, in a grassy meadow, one species of grass might occupy about 90 percent of the space in the plot. Record this estimate next to the name of each species in your notebook.</a:t>
            </a:r>
            <a:endParaRPr lang="en-US" sz="1600" dirty="0" smtClean="0"/>
          </a:p>
          <a:p>
            <a:pPr marL="0" indent="0">
              <a:buNone/>
            </a:pPr>
            <a:r>
              <a:rPr lang="en-US" sz="1600" b="1" dirty="0" smtClean="0"/>
              <a:t>Step 6</a:t>
            </a:r>
            <a:r>
              <a:rPr lang="en-US" sz="1600" dirty="0" smtClean="0"/>
              <a:t> </a:t>
            </a:r>
            <a:r>
              <a:rPr lang="en-US" sz="1600" dirty="0" smtClean="0"/>
              <a:t>– Using a yardstick, measure the height range of identified plant species and add the data to your notes. Use these measurements to draw a side view of your study plot. Try to draw the plants to scale (see illustration below.)</a:t>
            </a:r>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p:txBody>
      </p:sp>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4a</a:t>
            </a:r>
            <a:endParaRPr lang="en-US" sz="2400" dirty="0">
              <a:solidFill>
                <a:schemeClr val="bg1"/>
              </a:solidFill>
            </a:endParaRPr>
          </a:p>
        </p:txBody>
      </p:sp>
      <p:pic>
        <p:nvPicPr>
          <p:cNvPr id="2" name="Picture 1"/>
          <p:cNvPicPr>
            <a:picLocks noChangeAspect="1"/>
          </p:cNvPicPr>
          <p:nvPr/>
        </p:nvPicPr>
        <p:blipFill>
          <a:blip r:embed="rId2"/>
          <a:stretch>
            <a:fillRect/>
          </a:stretch>
        </p:blipFill>
        <p:spPr>
          <a:xfrm>
            <a:off x="2128837" y="4076701"/>
            <a:ext cx="4200525" cy="2552700"/>
          </a:xfrm>
          <a:prstGeom prst="rect">
            <a:avLst/>
          </a:prstGeom>
        </p:spPr>
      </p:pic>
    </p:spTree>
    <p:extLst>
      <p:ext uri="{BB962C8B-B14F-4D97-AF65-F5344CB8AC3E}">
        <p14:creationId xmlns:p14="http://schemas.microsoft.com/office/powerpoint/2010/main" val="3455734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3886" y="1228767"/>
            <a:ext cx="7315200" cy="715962"/>
          </a:xfrm>
        </p:spPr>
        <p:txBody>
          <a:bodyPr/>
          <a:lstStyle/>
          <a:p>
            <a:r>
              <a:rPr lang="en-US" sz="2000" b="1" dirty="0" smtClean="0"/>
              <a:t>Study Plots </a:t>
            </a:r>
            <a:r>
              <a:rPr lang="en-US" sz="2000" b="1" dirty="0" smtClean="0"/>
              <a:t>Activity</a:t>
            </a:r>
            <a:r>
              <a:rPr lang="en-US" sz="2000" dirty="0" smtClean="0"/>
              <a:t> (continued)</a:t>
            </a:r>
            <a:endParaRPr lang="en-US" sz="2000" b="1" dirty="0"/>
          </a:p>
        </p:txBody>
      </p:sp>
      <p:sp>
        <p:nvSpPr>
          <p:cNvPr id="7" name="Content Placeholder 6"/>
          <p:cNvSpPr>
            <a:spLocks noGrp="1"/>
          </p:cNvSpPr>
          <p:nvPr>
            <p:ph idx="1"/>
          </p:nvPr>
        </p:nvSpPr>
        <p:spPr>
          <a:xfrm>
            <a:off x="228600" y="1944729"/>
            <a:ext cx="4953000" cy="4684671"/>
          </a:xfrm>
        </p:spPr>
        <p:txBody>
          <a:bodyPr/>
          <a:lstStyle/>
          <a:p>
            <a:pPr marL="0" indent="0">
              <a:buNone/>
            </a:pPr>
            <a:r>
              <a:rPr lang="en-US" sz="1600" b="1" dirty="0" smtClean="0"/>
              <a:t>Step </a:t>
            </a:r>
            <a:r>
              <a:rPr lang="en-US" sz="1600" b="1" dirty="0"/>
              <a:t>7</a:t>
            </a:r>
            <a:r>
              <a:rPr lang="en-US" sz="1600" dirty="0"/>
              <a:t> – Go to the second ecosystem. Repeat steps 1 through 6 for plot 2</a:t>
            </a:r>
            <a:r>
              <a:rPr lang="en-US" sz="1600" dirty="0" smtClean="0"/>
              <a:t>.</a:t>
            </a:r>
          </a:p>
          <a:p>
            <a:pPr marL="0" indent="0">
              <a:buNone/>
            </a:pPr>
            <a:endParaRPr lang="en-US" sz="1600" b="1" dirty="0"/>
          </a:p>
          <a:p>
            <a:pPr marL="0" indent="0">
              <a:buNone/>
            </a:pPr>
            <a:r>
              <a:rPr lang="en-US" sz="1600" b="1" dirty="0"/>
              <a:t>Observations</a:t>
            </a:r>
          </a:p>
          <a:p>
            <a:pPr>
              <a:buFont typeface="+mj-lt"/>
              <a:buAutoNum type="arabicPeriod"/>
            </a:pPr>
            <a:r>
              <a:rPr lang="en-US" sz="1600" dirty="0" smtClean="0"/>
              <a:t>How many </a:t>
            </a:r>
            <a:r>
              <a:rPr lang="en-US" sz="1600" dirty="0" err="1" smtClean="0"/>
              <a:t>nonplant</a:t>
            </a:r>
            <a:r>
              <a:rPr lang="en-US" sz="1600" dirty="0" smtClean="0"/>
              <a:t> species did you identify in each study plot? How many plant species?</a:t>
            </a:r>
          </a:p>
          <a:p>
            <a:pPr>
              <a:buFont typeface="+mj-lt"/>
              <a:buAutoNum type="arabicPeriod"/>
            </a:pPr>
            <a:r>
              <a:rPr lang="en-US" sz="1600" dirty="0" smtClean="0"/>
              <a:t>What was the difference between the number of </a:t>
            </a:r>
            <a:r>
              <a:rPr lang="en-US" sz="1600" dirty="0" err="1" smtClean="0"/>
              <a:t>nonplant</a:t>
            </a:r>
            <a:r>
              <a:rPr lang="en-US" sz="1600" dirty="0" smtClean="0"/>
              <a:t> and plant species for the study plots?</a:t>
            </a:r>
          </a:p>
          <a:p>
            <a:pPr>
              <a:buFont typeface="+mj-lt"/>
              <a:buAutoNum type="arabicPeriod"/>
            </a:pPr>
            <a:r>
              <a:rPr lang="en-US" sz="1600" dirty="0" smtClean="0"/>
              <a:t>Which plot was more biodiverse?</a:t>
            </a:r>
          </a:p>
          <a:p>
            <a:pPr>
              <a:buFont typeface="+mj-lt"/>
              <a:buAutoNum type="arabicPeriod"/>
            </a:pPr>
            <a:r>
              <a:rPr lang="en-US" sz="1600" dirty="0" smtClean="0"/>
              <a:t>What, if any, species did you find in both plots?</a:t>
            </a:r>
            <a:endParaRPr lang="en-US" sz="1600" dirty="0"/>
          </a:p>
        </p:txBody>
      </p:sp>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4a</a:t>
            </a:r>
            <a:endParaRPr lang="en-US" sz="2400"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2057400"/>
            <a:ext cx="3451033" cy="2600600"/>
          </a:xfrm>
          <a:prstGeom prst="rect">
            <a:avLst/>
          </a:prstGeom>
        </p:spPr>
      </p:pic>
    </p:spTree>
    <p:extLst>
      <p:ext uri="{BB962C8B-B14F-4D97-AF65-F5344CB8AC3E}">
        <p14:creationId xmlns:p14="http://schemas.microsoft.com/office/powerpoint/2010/main" val="3778330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3886" y="1228767"/>
            <a:ext cx="7315200" cy="715962"/>
          </a:xfrm>
        </p:spPr>
        <p:txBody>
          <a:bodyPr/>
          <a:lstStyle/>
          <a:p>
            <a:r>
              <a:rPr lang="en-US" sz="2000" b="1" dirty="0" smtClean="0"/>
              <a:t>Nature Study Activity</a:t>
            </a:r>
            <a:endParaRPr lang="en-US" sz="2000" b="1" dirty="0"/>
          </a:p>
        </p:txBody>
      </p:sp>
      <p:sp>
        <p:nvSpPr>
          <p:cNvPr id="7" name="Content Placeholder 6"/>
          <p:cNvSpPr>
            <a:spLocks noGrp="1"/>
          </p:cNvSpPr>
          <p:nvPr>
            <p:ph idx="1"/>
          </p:nvPr>
        </p:nvSpPr>
        <p:spPr>
          <a:xfrm>
            <a:off x="228600" y="1828800"/>
            <a:ext cx="8610600" cy="4800600"/>
          </a:xfrm>
        </p:spPr>
        <p:txBody>
          <a:bodyPr/>
          <a:lstStyle/>
          <a:p>
            <a:pPr marL="0" indent="0">
              <a:buNone/>
            </a:pPr>
            <a:r>
              <a:rPr lang="en-US" sz="1600" dirty="0" smtClean="0"/>
              <a:t>In this activity, you will make three visits to each of the two study area, staying for at least 20 minutes each time to observe the living and nonliving parts of the </a:t>
            </a:r>
            <a:r>
              <a:rPr lang="en-US" sz="1600" dirty="0" smtClean="0"/>
              <a:t>entire ecosystem, not just your study plot. </a:t>
            </a:r>
            <a:r>
              <a:rPr lang="en-US" sz="1600" dirty="0" smtClean="0"/>
              <a:t>Your results will vary depending upon when you choose to observe the area. Your visits must be spread out enough that your observations show differences between your visits.</a:t>
            </a:r>
          </a:p>
          <a:p>
            <a:pPr marL="0" indent="0">
              <a:buNone/>
            </a:pPr>
            <a:r>
              <a:rPr lang="en-US" sz="1600" b="1" dirty="0" smtClean="0"/>
              <a:t>Procedure</a:t>
            </a:r>
          </a:p>
          <a:p>
            <a:pPr marL="0" indent="0">
              <a:buNone/>
            </a:pPr>
            <a:r>
              <a:rPr lang="en-US" sz="1600" b="1" dirty="0" smtClean="0"/>
              <a:t>Step 1 </a:t>
            </a:r>
            <a:r>
              <a:rPr lang="en-US" sz="1600" dirty="0" smtClean="0"/>
              <a:t>– Decide on your schedule for visiting each of the study areas. Make sure your parent or counselor agrees with your plan.</a:t>
            </a:r>
          </a:p>
          <a:p>
            <a:pPr marL="0" indent="0">
              <a:buNone/>
            </a:pPr>
            <a:r>
              <a:rPr lang="en-US" sz="1600" b="1" dirty="0" smtClean="0"/>
              <a:t>Step 2</a:t>
            </a:r>
            <a:r>
              <a:rPr lang="en-US" sz="1600" dirty="0" smtClean="0"/>
              <a:t> </a:t>
            </a:r>
            <a:r>
              <a:rPr lang="en-US" sz="1600" dirty="0" smtClean="0"/>
              <a:t>– On your first visit, arrive quietly, making as little noise as possible. Find a good place to observe wildlife. Make yourself comfortable and have your notebook and pen or pencil handy. Note the date, time of day, temperature, and other information such as whether it is windy, calm, sunny, cloudy, rainy, or dry. Note whether your study area is flat or on a slope. Dray a small map of the area in your notebook, showing how it looks from where you are sitting.</a:t>
            </a:r>
          </a:p>
          <a:p>
            <a:pPr marL="0" indent="0">
              <a:buNone/>
            </a:pPr>
            <a:r>
              <a:rPr lang="en-US" sz="1600" b="1" dirty="0"/>
              <a:t>Step 3</a:t>
            </a:r>
            <a:r>
              <a:rPr lang="en-US" sz="1600" dirty="0"/>
              <a:t> – Once you are settled and have noted the environmental conditions, begin your observation period. Identify any plants you see (by using field guides or by drawing them in your notebook for later identification). Note the stage of life cycle for each plant species – that is, look for buds, leaves, flowers, seeds, and so on. Record these data in your notebook.</a:t>
            </a:r>
          </a:p>
          <a:p>
            <a:pPr marL="0" indent="0">
              <a:buNone/>
            </a:pPr>
            <a:endParaRPr lang="en-US" sz="1600" dirty="0" smtClean="0"/>
          </a:p>
        </p:txBody>
      </p:sp>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4b</a:t>
            </a:r>
            <a:endParaRPr lang="en-US" sz="2400" dirty="0">
              <a:solidFill>
                <a:schemeClr val="bg1"/>
              </a:solidFill>
            </a:endParaRPr>
          </a:p>
        </p:txBody>
      </p:sp>
    </p:spTree>
    <p:extLst>
      <p:ext uri="{BB962C8B-B14F-4D97-AF65-F5344CB8AC3E}">
        <p14:creationId xmlns:p14="http://schemas.microsoft.com/office/powerpoint/2010/main" val="858529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3886" y="1228767"/>
            <a:ext cx="7315200" cy="715962"/>
          </a:xfrm>
        </p:spPr>
        <p:txBody>
          <a:bodyPr/>
          <a:lstStyle/>
          <a:p>
            <a:r>
              <a:rPr lang="en-US" sz="2000" b="1" dirty="0" smtClean="0"/>
              <a:t>Nature Study Activity </a:t>
            </a:r>
            <a:r>
              <a:rPr lang="en-US" sz="2000" dirty="0" smtClean="0"/>
              <a:t>(continued)</a:t>
            </a:r>
            <a:endParaRPr lang="en-US" sz="2000" dirty="0"/>
          </a:p>
        </p:txBody>
      </p:sp>
      <p:sp>
        <p:nvSpPr>
          <p:cNvPr id="7" name="Content Placeholder 6"/>
          <p:cNvSpPr>
            <a:spLocks noGrp="1"/>
          </p:cNvSpPr>
          <p:nvPr>
            <p:ph idx="1"/>
          </p:nvPr>
        </p:nvSpPr>
        <p:spPr>
          <a:xfrm>
            <a:off x="228600" y="1828800"/>
            <a:ext cx="8655204" cy="4800600"/>
          </a:xfrm>
        </p:spPr>
        <p:txBody>
          <a:bodyPr/>
          <a:lstStyle/>
          <a:p>
            <a:pPr marL="0" indent="0">
              <a:buNone/>
            </a:pPr>
            <a:r>
              <a:rPr lang="en-US" sz="1600" b="1" dirty="0" smtClean="0"/>
              <a:t>Procedure</a:t>
            </a:r>
          </a:p>
          <a:p>
            <a:pPr marL="0" indent="0">
              <a:buNone/>
            </a:pPr>
            <a:r>
              <a:rPr lang="en-US" sz="1600" b="1" dirty="0" smtClean="0"/>
              <a:t>Step 4</a:t>
            </a:r>
            <a:r>
              <a:rPr lang="en-US" sz="1600" dirty="0" smtClean="0"/>
              <a:t> – Each time you see another species, write down its common name and describe its appearance or behavior. If you do not know its common name, make a drawing of it and note its size and color so that you can identify it later. If you have a camera, you may take photographs.</a:t>
            </a:r>
            <a:endParaRPr lang="en-US" sz="1600" b="1" dirty="0"/>
          </a:p>
          <a:p>
            <a:pPr marL="0" indent="0">
              <a:spcBef>
                <a:spcPts val="0"/>
              </a:spcBef>
              <a:buNone/>
            </a:pPr>
            <a:r>
              <a:rPr lang="en-US" sz="1600" b="1" dirty="0" smtClean="0"/>
              <a:t>Step </a:t>
            </a:r>
            <a:r>
              <a:rPr lang="en-US" sz="1600" b="1" dirty="0" smtClean="0"/>
              <a:t>5 </a:t>
            </a:r>
            <a:r>
              <a:rPr lang="en-US" sz="1600" dirty="0" smtClean="0"/>
              <a:t>– Note </a:t>
            </a:r>
            <a:r>
              <a:rPr lang="en-US" sz="1600" dirty="0" smtClean="0"/>
              <a:t>and describe any sounds you hear. </a:t>
            </a:r>
          </a:p>
          <a:p>
            <a:pPr marL="0" indent="0">
              <a:spcBef>
                <a:spcPts val="0"/>
              </a:spcBef>
              <a:buNone/>
            </a:pPr>
            <a:r>
              <a:rPr lang="en-US" sz="1600" dirty="0" smtClean="0"/>
              <a:t>If you have a battery-operated recorder, turn it on </a:t>
            </a:r>
          </a:p>
          <a:p>
            <a:pPr marL="0" indent="0">
              <a:spcBef>
                <a:spcPts val="0"/>
              </a:spcBef>
              <a:buNone/>
            </a:pPr>
            <a:r>
              <a:rPr lang="en-US" sz="1600" dirty="0" smtClean="0"/>
              <a:t>and let it run for the 20 minute observation period. </a:t>
            </a:r>
          </a:p>
          <a:p>
            <a:pPr marL="0" indent="0">
              <a:spcBef>
                <a:spcPts val="0"/>
              </a:spcBef>
              <a:buNone/>
            </a:pPr>
            <a:r>
              <a:rPr lang="en-US" sz="1600" dirty="0" smtClean="0"/>
              <a:t>When an animal makes a sound, note the time in </a:t>
            </a:r>
          </a:p>
          <a:p>
            <a:pPr marL="0" indent="0">
              <a:spcBef>
                <a:spcPts val="0"/>
              </a:spcBef>
              <a:buNone/>
            </a:pPr>
            <a:r>
              <a:rPr lang="en-US" sz="1600" dirty="0" smtClean="0"/>
              <a:t>your notebook so that you can identify the taped </a:t>
            </a:r>
          </a:p>
          <a:p>
            <a:pPr marL="0" indent="0">
              <a:spcBef>
                <a:spcPts val="0"/>
              </a:spcBef>
              <a:buNone/>
            </a:pPr>
            <a:r>
              <a:rPr lang="en-US" sz="1600" dirty="0" smtClean="0"/>
              <a:t>sound later.</a:t>
            </a:r>
            <a:endParaRPr lang="en-US" sz="1600" dirty="0" smtClean="0"/>
          </a:p>
          <a:p>
            <a:pPr marL="0" indent="0">
              <a:spcBef>
                <a:spcPts val="0"/>
              </a:spcBef>
              <a:buNone/>
            </a:pPr>
            <a:r>
              <a:rPr lang="en-US" sz="1600" b="1" dirty="0" smtClean="0"/>
              <a:t>Step 6</a:t>
            </a:r>
            <a:r>
              <a:rPr lang="en-US" sz="1600" dirty="0" smtClean="0"/>
              <a:t> </a:t>
            </a:r>
            <a:r>
              <a:rPr lang="en-US" sz="1600" dirty="0" smtClean="0"/>
              <a:t>– </a:t>
            </a:r>
            <a:r>
              <a:rPr lang="en-US" sz="1600" dirty="0" smtClean="0"/>
              <a:t>If you have binoculars, try to identify </a:t>
            </a:r>
          </a:p>
          <a:p>
            <a:pPr marL="0" indent="0">
              <a:spcBef>
                <a:spcPts val="0"/>
              </a:spcBef>
              <a:buNone/>
            </a:pPr>
            <a:r>
              <a:rPr lang="en-US" sz="1600" dirty="0" err="1" smtClean="0"/>
              <a:t>nonplant</a:t>
            </a:r>
            <a:r>
              <a:rPr lang="en-US" sz="1600" dirty="0" smtClean="0"/>
              <a:t> species that are far away. For tiny </a:t>
            </a:r>
          </a:p>
          <a:p>
            <a:pPr marL="0" indent="0">
              <a:spcBef>
                <a:spcPts val="0"/>
              </a:spcBef>
              <a:buNone/>
            </a:pPr>
            <a:r>
              <a:rPr lang="en-US" sz="1600" dirty="0" smtClean="0"/>
              <a:t>organisms such as insects and worms, use a </a:t>
            </a:r>
          </a:p>
          <a:p>
            <a:pPr marL="0" indent="0">
              <a:spcBef>
                <a:spcPts val="0"/>
              </a:spcBef>
              <a:buNone/>
            </a:pPr>
            <a:r>
              <a:rPr lang="en-US" sz="1600" dirty="0" smtClean="0"/>
              <a:t>magnifying glass. Do not pick up or disturb any </a:t>
            </a:r>
          </a:p>
          <a:p>
            <a:pPr marL="0" indent="0">
              <a:spcBef>
                <a:spcPts val="0"/>
              </a:spcBef>
              <a:buNone/>
            </a:pPr>
            <a:r>
              <a:rPr lang="en-US" sz="1600" dirty="0" smtClean="0"/>
              <a:t>organisms. Your role is to observe, not to interact </a:t>
            </a:r>
          </a:p>
          <a:p>
            <a:pPr marL="0" indent="0">
              <a:spcBef>
                <a:spcPts val="0"/>
              </a:spcBef>
              <a:buNone/>
            </a:pPr>
            <a:r>
              <a:rPr lang="en-US" sz="1600" dirty="0" smtClean="0"/>
              <a:t>with living things.</a:t>
            </a:r>
            <a:endParaRPr lang="en-US" sz="1600" b="1" dirty="0"/>
          </a:p>
        </p:txBody>
      </p:sp>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4b</a:t>
            </a:r>
            <a:endParaRPr lang="en-US" sz="2400"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799" y="3200400"/>
            <a:ext cx="4007005" cy="2667000"/>
          </a:xfrm>
          <a:prstGeom prst="rect">
            <a:avLst/>
          </a:prstGeom>
        </p:spPr>
      </p:pic>
    </p:spTree>
    <p:extLst>
      <p:ext uri="{BB962C8B-B14F-4D97-AF65-F5344CB8AC3E}">
        <p14:creationId xmlns:p14="http://schemas.microsoft.com/office/powerpoint/2010/main" val="2198119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3886" y="1228767"/>
            <a:ext cx="7315200" cy="715962"/>
          </a:xfrm>
        </p:spPr>
        <p:txBody>
          <a:bodyPr/>
          <a:lstStyle/>
          <a:p>
            <a:r>
              <a:rPr lang="en-US" sz="2000" b="1" dirty="0" smtClean="0"/>
              <a:t>Nature Study Activity </a:t>
            </a:r>
            <a:r>
              <a:rPr lang="en-US" sz="2000" dirty="0" smtClean="0"/>
              <a:t>(continued)</a:t>
            </a:r>
            <a:endParaRPr lang="en-US" sz="2000" dirty="0"/>
          </a:p>
        </p:txBody>
      </p:sp>
      <p:sp>
        <p:nvSpPr>
          <p:cNvPr id="7" name="Content Placeholder 6"/>
          <p:cNvSpPr>
            <a:spLocks noGrp="1"/>
          </p:cNvSpPr>
          <p:nvPr>
            <p:ph idx="1"/>
          </p:nvPr>
        </p:nvSpPr>
        <p:spPr>
          <a:xfrm>
            <a:off x="228600" y="1828800"/>
            <a:ext cx="8458200" cy="4800600"/>
          </a:xfrm>
        </p:spPr>
        <p:txBody>
          <a:bodyPr/>
          <a:lstStyle/>
          <a:p>
            <a:pPr marL="0" indent="0">
              <a:buNone/>
            </a:pPr>
            <a:r>
              <a:rPr lang="en-US" sz="1600" b="1" dirty="0" smtClean="0"/>
              <a:t>Step </a:t>
            </a:r>
            <a:r>
              <a:rPr lang="en-US" sz="1600" dirty="0" smtClean="0"/>
              <a:t>7 – After your observation period of at least 20 minutes is over, mark your spot with a natural trail marker such as crossed sticks or a stone cairn. Collect your materials and leave quietly. Complete your notes by writing any other observations that you were not able to make during the study period.</a:t>
            </a:r>
          </a:p>
          <a:p>
            <a:pPr marL="0" indent="0">
              <a:buNone/>
            </a:pPr>
            <a:r>
              <a:rPr lang="en-US" sz="1600" b="1" dirty="0" smtClean="0"/>
              <a:t>Step 8</a:t>
            </a:r>
            <a:r>
              <a:rPr lang="en-US" sz="1600" dirty="0" smtClean="0"/>
              <a:t> – Visit the area and repeat your observations two more times, according the schedule you set up in step 1. Be sure to observe from exactly the same spot each time.</a:t>
            </a:r>
            <a:endParaRPr lang="en-US" sz="1600" dirty="0" smtClean="0"/>
          </a:p>
          <a:p>
            <a:pPr marL="0" indent="0">
              <a:buNone/>
            </a:pPr>
            <a:r>
              <a:rPr lang="en-US" sz="1600" b="1" dirty="0" smtClean="0"/>
              <a:t>Observations</a:t>
            </a:r>
            <a:endParaRPr lang="en-US" sz="1600" b="1" dirty="0" smtClean="0"/>
          </a:p>
          <a:p>
            <a:pPr>
              <a:buFont typeface="+mj-lt"/>
              <a:buAutoNum type="arabicPeriod"/>
            </a:pPr>
            <a:r>
              <a:rPr lang="en-US" sz="1600" dirty="0" smtClean="0"/>
              <a:t>During your study periods</a:t>
            </a:r>
            <a:r>
              <a:rPr lang="en-US" sz="1600" dirty="0" smtClean="0"/>
              <a:t>, which changes did you observe in the plant species that you identified?</a:t>
            </a:r>
          </a:p>
          <a:p>
            <a:pPr>
              <a:buFont typeface="+mj-lt"/>
              <a:buAutoNum type="arabicPeriod"/>
            </a:pPr>
            <a:r>
              <a:rPr lang="en-US" sz="1600" dirty="0" smtClean="0"/>
              <a:t>At which times did you see more </a:t>
            </a:r>
            <a:r>
              <a:rPr lang="en-US" sz="1600" dirty="0" err="1" smtClean="0"/>
              <a:t>nonplant</a:t>
            </a:r>
            <a:r>
              <a:rPr lang="en-US" sz="1600" dirty="0" smtClean="0"/>
              <a:t> species (e.g., birds, insects, fungi) during your observation period?</a:t>
            </a:r>
          </a:p>
          <a:p>
            <a:pPr>
              <a:buFont typeface="+mj-lt"/>
              <a:buAutoNum type="arabicPeriod"/>
            </a:pPr>
            <a:r>
              <a:rPr lang="en-US" sz="1600" dirty="0" smtClean="0"/>
              <a:t>How did the time of day or season affect your observations?</a:t>
            </a:r>
          </a:p>
          <a:p>
            <a:pPr>
              <a:buFont typeface="+mj-lt"/>
              <a:buAutoNum type="arabicPeriod"/>
            </a:pPr>
            <a:r>
              <a:rPr lang="en-US" sz="1600" dirty="0" smtClean="0"/>
              <a:t>How did environmental conditions affect your observations?</a:t>
            </a:r>
            <a:endParaRPr lang="en-US" sz="1600" b="1" dirty="0" smtClean="0"/>
          </a:p>
          <a:p>
            <a:pPr marL="0" indent="0">
              <a:buNone/>
            </a:pPr>
            <a:r>
              <a:rPr lang="en-US" sz="1600" b="1" dirty="0" smtClean="0"/>
              <a:t>Conclusions</a:t>
            </a:r>
          </a:p>
          <a:p>
            <a:pPr marL="0" indent="0">
              <a:buNone/>
            </a:pPr>
            <a:r>
              <a:rPr lang="en-US" sz="1600" dirty="0" smtClean="0"/>
              <a:t>Write a report based on your observations</a:t>
            </a:r>
            <a:r>
              <a:rPr lang="en-US" sz="1600" dirty="0" smtClean="0"/>
              <a:t>. Include your general observations about the ecology of your study areas. Also include your findings and conclusions from your detailed plot study.</a:t>
            </a:r>
            <a:endParaRPr lang="en-US" sz="1600" dirty="0"/>
          </a:p>
        </p:txBody>
      </p:sp>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4b</a:t>
            </a:r>
            <a:endParaRPr lang="en-US" sz="2400" dirty="0">
              <a:solidFill>
                <a:schemeClr val="bg1"/>
              </a:solidFill>
            </a:endParaRPr>
          </a:p>
        </p:txBody>
      </p:sp>
    </p:spTree>
    <p:extLst>
      <p:ext uri="{BB962C8B-B14F-4D97-AF65-F5344CB8AC3E}">
        <p14:creationId xmlns:p14="http://schemas.microsoft.com/office/powerpoint/2010/main" val="2179447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idx="1"/>
          </p:nvPr>
        </p:nvSpPr>
        <p:spPr>
          <a:xfrm>
            <a:off x="288324" y="2438400"/>
            <a:ext cx="3597876" cy="4114799"/>
          </a:xfrm>
        </p:spPr>
        <p:txBody>
          <a:bodyPr/>
          <a:lstStyle/>
          <a:p>
            <a:pPr marL="45720" indent="0">
              <a:buNone/>
            </a:pPr>
            <a:r>
              <a:rPr lang="en-US" sz="1800" dirty="0"/>
              <a:t>Using the </a:t>
            </a:r>
            <a:r>
              <a:rPr lang="en-US" sz="1800" dirty="0" smtClean="0"/>
              <a:t>suggested construction projects </a:t>
            </a:r>
            <a:r>
              <a:rPr lang="en-US" sz="1800" dirty="0"/>
              <a:t>provided or a plan you create on your own, identify the items that would need to be included in an environmental impact statement for the project planned.</a:t>
            </a:r>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5</a:t>
            </a:r>
            <a:endParaRPr lang="en-US" sz="2400" dirty="0">
              <a:solidFill>
                <a:schemeClr val="bg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0724" y="2438400"/>
            <a:ext cx="4588476" cy="3599404"/>
          </a:xfrm>
          <a:prstGeom prst="rect">
            <a:avLst/>
          </a:prstGeom>
        </p:spPr>
      </p:pic>
      <p:sp>
        <p:nvSpPr>
          <p:cNvPr id="7" name="Title 1"/>
          <p:cNvSpPr>
            <a:spLocks noGrp="1"/>
          </p:cNvSpPr>
          <p:nvPr>
            <p:ph type="title"/>
          </p:nvPr>
        </p:nvSpPr>
        <p:spPr>
          <a:xfrm>
            <a:off x="288324" y="1467857"/>
            <a:ext cx="7924800" cy="838200"/>
          </a:xfrm>
        </p:spPr>
        <p:txBody>
          <a:bodyPr/>
          <a:lstStyle/>
          <a:p>
            <a:r>
              <a:rPr lang="en-US" sz="2000" dirty="0" smtClean="0"/>
              <a:t>Describe a construction project that might be proposed for your community by your local or state government.</a:t>
            </a:r>
            <a:endParaRPr lang="en-US" sz="2000" dirty="0"/>
          </a:p>
        </p:txBody>
      </p:sp>
    </p:spTree>
    <p:extLst>
      <p:ext uri="{BB962C8B-B14F-4D97-AF65-F5344CB8AC3E}">
        <p14:creationId xmlns:p14="http://schemas.microsoft.com/office/powerpoint/2010/main" val="1322488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34711"/>
            <a:ext cx="7315200" cy="715962"/>
          </a:xfrm>
        </p:spPr>
        <p:txBody>
          <a:bodyPr/>
          <a:lstStyle/>
          <a:p>
            <a:r>
              <a:rPr lang="en-US" sz="2400" dirty="0" smtClean="0"/>
              <a:t>Native Americans</a:t>
            </a:r>
            <a:endParaRPr lang="en-US" sz="2400" dirty="0"/>
          </a:p>
        </p:txBody>
      </p:sp>
      <p:sp>
        <p:nvSpPr>
          <p:cNvPr id="10" name="Content Placeholder 9"/>
          <p:cNvSpPr>
            <a:spLocks noGrp="1"/>
          </p:cNvSpPr>
          <p:nvPr>
            <p:ph idx="1"/>
          </p:nvPr>
        </p:nvSpPr>
        <p:spPr>
          <a:xfrm>
            <a:off x="228600" y="1905000"/>
            <a:ext cx="4648200" cy="4495800"/>
          </a:xfrm>
        </p:spPr>
        <p:txBody>
          <a:bodyPr>
            <a:noAutofit/>
          </a:bodyPr>
          <a:lstStyle/>
          <a:p>
            <a:r>
              <a:rPr lang="en-US" sz="1800" dirty="0"/>
              <a:t>Native Americans often manipulated their local environments and profoundly shaped the ecosystems around them</a:t>
            </a:r>
            <a:r>
              <a:rPr lang="en-US" sz="1800" dirty="0" smtClean="0"/>
              <a:t>.</a:t>
            </a:r>
          </a:p>
          <a:p>
            <a:pPr lvl="1"/>
            <a:r>
              <a:rPr lang="en-US" sz="1400" dirty="0" smtClean="0"/>
              <a:t>The burning of forest to improve hunting established the Oak Openings region in northwest Ohio and southeast Michigan. </a:t>
            </a:r>
            <a:endParaRPr lang="en-US" sz="1400" dirty="0"/>
          </a:p>
          <a:p>
            <a:r>
              <a:rPr lang="en-US" sz="1800" dirty="0" smtClean="0"/>
              <a:t>It </a:t>
            </a:r>
            <a:r>
              <a:rPr lang="en-US" sz="1800" dirty="0"/>
              <a:t>was common for </a:t>
            </a:r>
            <a:r>
              <a:rPr lang="en-US" sz="1800" dirty="0" smtClean="0"/>
              <a:t>some tribes </a:t>
            </a:r>
            <a:r>
              <a:rPr lang="en-US" sz="1800" dirty="0"/>
              <a:t>to clear land for farming by cutting and burning forests. </a:t>
            </a:r>
            <a:endParaRPr lang="en-US" sz="1800" dirty="0" smtClean="0"/>
          </a:p>
          <a:p>
            <a:pPr lvl="1"/>
            <a:r>
              <a:rPr lang="en-US" sz="1400" dirty="0" smtClean="0"/>
              <a:t>Once </a:t>
            </a:r>
            <a:r>
              <a:rPr lang="en-US" sz="1400" dirty="0"/>
              <a:t>cleared, fields were farmed extensively until soil fertility was depleted; then they cleared new lands and started the process </a:t>
            </a:r>
            <a:r>
              <a:rPr lang="en-US" sz="1400" dirty="0" smtClean="0"/>
              <a:t>again. </a:t>
            </a:r>
          </a:p>
          <a:p>
            <a:r>
              <a:rPr lang="en-US" sz="1800" dirty="0"/>
              <a:t>Similarly, where game was plentiful, Indians used only the choicest cuts and left the rest. </a:t>
            </a:r>
            <a:endParaRPr lang="en-US" sz="1800" dirty="0" smtClean="0"/>
          </a:p>
          <a:p>
            <a:endParaRPr lang="en-US" sz="1800" dirty="0"/>
          </a:p>
        </p:txBody>
      </p:sp>
      <p:pic>
        <p:nvPicPr>
          <p:cNvPr id="12" name="Content Placeholder 7"/>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4880919" y="2133600"/>
            <a:ext cx="4038600" cy="3028950"/>
          </a:xfrm>
        </p:spPr>
      </p:pic>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1: Timeline</a:t>
            </a:r>
            <a:endParaRPr lang="en-US" sz="2400" dirty="0">
              <a:solidFill>
                <a:schemeClr val="bg1"/>
              </a:solidFill>
            </a:endParaRPr>
          </a:p>
        </p:txBody>
      </p:sp>
    </p:spTree>
    <p:extLst>
      <p:ext uri="{BB962C8B-B14F-4D97-AF65-F5344CB8AC3E}">
        <p14:creationId xmlns:p14="http://schemas.microsoft.com/office/powerpoint/2010/main" val="915184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Suggested Construction </a:t>
            </a:r>
            <a:r>
              <a:rPr lang="en-US" sz="2400" dirty="0" smtClean="0"/>
              <a:t>Projects</a:t>
            </a:r>
            <a:endParaRPr lang="en-US" dirty="0"/>
          </a:p>
        </p:txBody>
      </p:sp>
      <p:sp>
        <p:nvSpPr>
          <p:cNvPr id="3" name="Content Placeholder 2"/>
          <p:cNvSpPr>
            <a:spLocks noGrp="1"/>
          </p:cNvSpPr>
          <p:nvPr>
            <p:ph idx="1"/>
          </p:nvPr>
        </p:nvSpPr>
        <p:spPr>
          <a:xfrm>
            <a:off x="914400" y="2438400"/>
            <a:ext cx="7315200" cy="2133600"/>
          </a:xfrm>
        </p:spPr>
        <p:txBody>
          <a:bodyPr/>
          <a:lstStyle/>
          <a:p>
            <a:r>
              <a:rPr lang="en-US" sz="2000" dirty="0" smtClean="0"/>
              <a:t>Building a new highway or bridge in a rural area.</a:t>
            </a:r>
          </a:p>
          <a:p>
            <a:r>
              <a:rPr lang="en-US" sz="2000" dirty="0" smtClean="0"/>
              <a:t>Building a new school or library on farmland.</a:t>
            </a:r>
          </a:p>
          <a:p>
            <a:r>
              <a:rPr lang="en-US" sz="2000" dirty="0" smtClean="0"/>
              <a:t>Building a bicycle path or nature trail in a wooded area.</a:t>
            </a:r>
          </a:p>
          <a:p>
            <a:r>
              <a:rPr lang="en-US" sz="2000" dirty="0" smtClean="0"/>
              <a:t>Paving over a vacant lot for parking cars.</a:t>
            </a:r>
          </a:p>
          <a:p>
            <a:r>
              <a:rPr lang="en-US" sz="2000" dirty="0" smtClean="0"/>
              <a:t>Create your own construction project.</a:t>
            </a:r>
            <a:endParaRPr lang="en-US" sz="2000" dirty="0"/>
          </a:p>
        </p:txBody>
      </p:sp>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5</a:t>
            </a:r>
            <a:endParaRPr lang="en-US" sz="2400" dirty="0">
              <a:solidFill>
                <a:schemeClr val="bg1"/>
              </a:solidFill>
            </a:endParaRPr>
          </a:p>
        </p:txBody>
      </p:sp>
      <p:sp>
        <p:nvSpPr>
          <p:cNvPr id="6" name="TextBox 5"/>
          <p:cNvSpPr txBox="1"/>
          <p:nvPr/>
        </p:nvSpPr>
        <p:spPr>
          <a:xfrm>
            <a:off x="914400" y="4724400"/>
            <a:ext cx="7772400" cy="707886"/>
          </a:xfrm>
          <a:prstGeom prst="rect">
            <a:avLst/>
          </a:prstGeom>
          <a:noFill/>
        </p:spPr>
        <p:txBody>
          <a:bodyPr wrap="square" rtlCol="0">
            <a:spAutoFit/>
          </a:bodyPr>
          <a:lstStyle/>
          <a:p>
            <a:pPr algn="l"/>
            <a:r>
              <a:rPr lang="en-US" sz="2000" dirty="0" smtClean="0"/>
              <a:t>Include a description of the size and nature of the project and how the community will benefit from it.</a:t>
            </a:r>
            <a:endParaRPr lang="en-US" sz="2000" dirty="0"/>
          </a:p>
        </p:txBody>
      </p:sp>
    </p:spTree>
    <p:extLst>
      <p:ext uri="{BB962C8B-B14F-4D97-AF65-F5344CB8AC3E}">
        <p14:creationId xmlns:p14="http://schemas.microsoft.com/office/powerpoint/2010/main" val="401694107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1295400"/>
            <a:ext cx="7315200" cy="715962"/>
          </a:xfrm>
        </p:spPr>
        <p:txBody>
          <a:bodyPr/>
          <a:lstStyle/>
          <a:p>
            <a:r>
              <a:rPr lang="en-US" sz="2000" b="1" dirty="0" smtClean="0"/>
              <a:t>Environmental Impact Statement Procedure</a:t>
            </a:r>
            <a:endParaRPr lang="en-US" sz="2000" b="1" dirty="0"/>
          </a:p>
        </p:txBody>
      </p:sp>
      <p:sp>
        <p:nvSpPr>
          <p:cNvPr id="4" name="Content Placeholder 3"/>
          <p:cNvSpPr>
            <a:spLocks noGrp="1"/>
          </p:cNvSpPr>
          <p:nvPr>
            <p:ph idx="1"/>
          </p:nvPr>
        </p:nvSpPr>
        <p:spPr>
          <a:xfrm>
            <a:off x="228600" y="1905000"/>
            <a:ext cx="5334000" cy="4724400"/>
          </a:xfrm>
        </p:spPr>
        <p:txBody>
          <a:bodyPr/>
          <a:lstStyle/>
          <a:p>
            <a:pPr marL="0" indent="0">
              <a:buNone/>
            </a:pPr>
            <a:r>
              <a:rPr lang="en-US" sz="1600" dirty="0" smtClean="0"/>
              <a:t>In this activity, you will identify the items that would need to be included in an environmental impact statement for a hypothetical (imaginary) construction project.</a:t>
            </a:r>
          </a:p>
          <a:p>
            <a:pPr marL="0" indent="0">
              <a:buNone/>
            </a:pPr>
            <a:r>
              <a:rPr lang="en-US" sz="1600" b="1" dirty="0" smtClean="0"/>
              <a:t>Procedure</a:t>
            </a:r>
          </a:p>
          <a:p>
            <a:pPr marL="0" indent="0">
              <a:buNone/>
            </a:pPr>
            <a:r>
              <a:rPr lang="en-US" sz="1600" b="1" dirty="0" smtClean="0"/>
              <a:t>Step 1</a:t>
            </a:r>
            <a:r>
              <a:rPr lang="en-US" sz="1600" dirty="0" smtClean="0"/>
              <a:t> – In your notebook</a:t>
            </a:r>
            <a:r>
              <a:rPr lang="en-US" sz="1600" dirty="0" smtClean="0"/>
              <a:t>, describe a construction project that might be proposed for your community by your local or state government. Suggested projects include building a hew highway or bridge in a rural area</a:t>
            </a:r>
            <a:r>
              <a:rPr lang="en-US" sz="1600" smtClean="0"/>
              <a:t>; building </a:t>
            </a:r>
            <a:r>
              <a:rPr lang="en-US" sz="1600" dirty="0" smtClean="0"/>
              <a:t>a new school or library on farmland; building a bicycle path or nature trail in a wooded area; or paving over a vacant lot for parking cars. With the approval of your counselor, you may create your own construction project. Include a description of the size and nature of the project and how the community will benefit from it.</a:t>
            </a:r>
          </a:p>
        </p:txBody>
      </p:sp>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5</a:t>
            </a:r>
            <a:endParaRPr lang="en-US" sz="2400" dirty="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905000"/>
            <a:ext cx="3201909" cy="4618038"/>
          </a:xfrm>
          <a:prstGeom prst="rect">
            <a:avLst/>
          </a:prstGeom>
        </p:spPr>
      </p:pic>
    </p:spTree>
    <p:extLst>
      <p:ext uri="{BB962C8B-B14F-4D97-AF65-F5344CB8AC3E}">
        <p14:creationId xmlns:p14="http://schemas.microsoft.com/office/powerpoint/2010/main" val="4162897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1295400"/>
            <a:ext cx="7315200" cy="715962"/>
          </a:xfrm>
        </p:spPr>
        <p:txBody>
          <a:bodyPr/>
          <a:lstStyle/>
          <a:p>
            <a:r>
              <a:rPr lang="en-US" sz="2000" b="1" dirty="0" smtClean="0"/>
              <a:t>Environmental Impact Statement </a:t>
            </a:r>
            <a:r>
              <a:rPr lang="en-US" sz="2000" b="1" dirty="0" smtClean="0"/>
              <a:t>Procedure</a:t>
            </a:r>
            <a:r>
              <a:rPr lang="en-US" sz="2000" dirty="0" smtClean="0"/>
              <a:t> (continued)</a:t>
            </a:r>
            <a:endParaRPr lang="en-US" sz="2000" b="1" dirty="0"/>
          </a:p>
        </p:txBody>
      </p:sp>
      <p:sp>
        <p:nvSpPr>
          <p:cNvPr id="4" name="Content Placeholder 3"/>
          <p:cNvSpPr>
            <a:spLocks noGrp="1"/>
          </p:cNvSpPr>
          <p:nvPr>
            <p:ph idx="1"/>
          </p:nvPr>
        </p:nvSpPr>
        <p:spPr>
          <a:xfrm>
            <a:off x="228600" y="1905000"/>
            <a:ext cx="8001000" cy="4724400"/>
          </a:xfrm>
        </p:spPr>
        <p:txBody>
          <a:bodyPr/>
          <a:lstStyle/>
          <a:p>
            <a:pPr marL="0" indent="0">
              <a:buNone/>
            </a:pPr>
            <a:r>
              <a:rPr lang="en-US" sz="1600" dirty="0" smtClean="0"/>
              <a:t>In this activity, you will identify the items that would need to be included in an environmental impact statement for a hypothetical (imaginary) construction project</a:t>
            </a:r>
            <a:r>
              <a:rPr lang="en-US" sz="1600" dirty="0" smtClean="0"/>
              <a:t>.</a:t>
            </a:r>
            <a:endParaRPr lang="en-US" sz="1600" dirty="0" smtClean="0"/>
          </a:p>
          <a:p>
            <a:pPr marL="0" indent="0">
              <a:buNone/>
            </a:pPr>
            <a:r>
              <a:rPr lang="en-US" sz="1600" b="1" dirty="0" smtClean="0"/>
              <a:t>Procedure</a:t>
            </a:r>
          </a:p>
          <a:p>
            <a:pPr marL="0" indent="0">
              <a:buNone/>
            </a:pPr>
            <a:r>
              <a:rPr lang="en-US" sz="1600" b="1" dirty="0"/>
              <a:t>Step 2</a:t>
            </a:r>
            <a:r>
              <a:rPr lang="en-US" sz="1600" dirty="0"/>
              <a:t> – Choose a suitable site for your project and visit it. (The project is imaginary, but the site must be a real place.) Record the following data for the project site</a:t>
            </a:r>
            <a:r>
              <a:rPr lang="en-US" sz="1600" dirty="0" smtClean="0"/>
              <a:t>:</a:t>
            </a:r>
          </a:p>
          <a:p>
            <a:pPr lvl="1">
              <a:buFont typeface="+mj-lt"/>
              <a:buAutoNum type="alphaLcPeriod"/>
            </a:pPr>
            <a:r>
              <a:rPr lang="en-US" sz="1600" dirty="0" smtClean="0"/>
              <a:t>What types of plant and animal life are at the site?</a:t>
            </a:r>
          </a:p>
          <a:p>
            <a:pPr lvl="1">
              <a:buFont typeface="+mj-lt"/>
              <a:buAutoNum type="alphaLcPeriod"/>
            </a:pPr>
            <a:r>
              <a:rPr lang="en-US" sz="1600" dirty="0" smtClean="0"/>
              <a:t>What type of ecosystem (forest, grassland, desert, etc.) is it?</a:t>
            </a:r>
          </a:p>
          <a:p>
            <a:pPr lvl="1">
              <a:buFont typeface="+mj-lt"/>
              <a:buAutoNum type="alphaLcPeriod"/>
            </a:pPr>
            <a:r>
              <a:rPr lang="en-US" sz="1600" dirty="0" smtClean="0"/>
              <a:t>Has it been disturbed before?</a:t>
            </a:r>
          </a:p>
          <a:p>
            <a:pPr lvl="1">
              <a:buFont typeface="+mj-lt"/>
              <a:buAutoNum type="alphaLcPeriod"/>
            </a:pPr>
            <a:r>
              <a:rPr lang="en-US" sz="1600" dirty="0" smtClean="0"/>
              <a:t>Is it a habitat for an endangered or threatened species?</a:t>
            </a:r>
          </a:p>
          <a:p>
            <a:pPr lvl="1">
              <a:buFont typeface="+mj-lt"/>
              <a:buAutoNum type="alphaLcPeriod"/>
            </a:pPr>
            <a:r>
              <a:rPr lang="en-US" sz="1600" dirty="0" smtClean="0"/>
              <a:t>Does it slope? Would the soil be in danger of erosion during construction?</a:t>
            </a:r>
          </a:p>
          <a:p>
            <a:pPr lvl="1">
              <a:buFont typeface="+mj-lt"/>
              <a:buAutoNum type="alphaLcPeriod"/>
            </a:pPr>
            <a:r>
              <a:rPr lang="en-US" sz="1600" dirty="0" smtClean="0"/>
              <a:t>Are there streams or wetlands such as marshes at the site?</a:t>
            </a:r>
          </a:p>
          <a:p>
            <a:pPr lvl="1">
              <a:buFont typeface="+mj-lt"/>
              <a:buAutoNum type="alphaLcPeriod"/>
            </a:pPr>
            <a:r>
              <a:rPr lang="en-US" sz="1600" dirty="0" smtClean="0"/>
              <a:t>Is there reason to believe important fossils or artifacts are at the site?</a:t>
            </a:r>
          </a:p>
          <a:p>
            <a:pPr lvl="1">
              <a:buFont typeface="+mj-lt"/>
              <a:buAutoNum type="alphaLcPeriod"/>
            </a:pPr>
            <a:r>
              <a:rPr lang="en-US" sz="1600" dirty="0" smtClean="0"/>
              <a:t>Are there activities on lands next to the site?</a:t>
            </a:r>
            <a:endParaRPr lang="en-US" sz="1600" dirty="0"/>
          </a:p>
        </p:txBody>
      </p:sp>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5</a:t>
            </a:r>
            <a:endParaRPr lang="en-US" sz="2400" dirty="0">
              <a:solidFill>
                <a:schemeClr val="bg1"/>
              </a:solidFill>
            </a:endParaRPr>
          </a:p>
        </p:txBody>
      </p:sp>
    </p:spTree>
    <p:extLst>
      <p:ext uri="{BB962C8B-B14F-4D97-AF65-F5344CB8AC3E}">
        <p14:creationId xmlns:p14="http://schemas.microsoft.com/office/powerpoint/2010/main" val="3220263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1295400"/>
            <a:ext cx="7315200" cy="715962"/>
          </a:xfrm>
        </p:spPr>
        <p:txBody>
          <a:bodyPr/>
          <a:lstStyle/>
          <a:p>
            <a:r>
              <a:rPr lang="en-US" sz="2000" b="1" dirty="0" smtClean="0"/>
              <a:t>Environmental Impact Statement </a:t>
            </a:r>
            <a:r>
              <a:rPr lang="en-US" sz="2000" b="1" dirty="0" smtClean="0"/>
              <a:t>Procedure</a:t>
            </a:r>
            <a:r>
              <a:rPr lang="en-US" sz="2000" dirty="0" smtClean="0"/>
              <a:t> (continued)</a:t>
            </a:r>
            <a:endParaRPr lang="en-US" sz="2000" b="1" dirty="0"/>
          </a:p>
        </p:txBody>
      </p:sp>
      <p:sp>
        <p:nvSpPr>
          <p:cNvPr id="4" name="Content Placeholder 3"/>
          <p:cNvSpPr>
            <a:spLocks noGrp="1"/>
          </p:cNvSpPr>
          <p:nvPr>
            <p:ph idx="1"/>
          </p:nvPr>
        </p:nvSpPr>
        <p:spPr>
          <a:xfrm>
            <a:off x="228600" y="1905000"/>
            <a:ext cx="8001000" cy="4724400"/>
          </a:xfrm>
        </p:spPr>
        <p:txBody>
          <a:bodyPr/>
          <a:lstStyle/>
          <a:p>
            <a:pPr marL="0" indent="0">
              <a:buNone/>
            </a:pPr>
            <a:r>
              <a:rPr lang="en-US" sz="1600" dirty="0" smtClean="0"/>
              <a:t>In this activity, you will identify the items that would need to be included in an environmental impact statement for a hypothetical (imaginary) construction project.</a:t>
            </a:r>
          </a:p>
          <a:p>
            <a:pPr marL="0" indent="0">
              <a:buNone/>
            </a:pPr>
            <a:r>
              <a:rPr lang="en-US" sz="1600" b="1" dirty="0" smtClean="0"/>
              <a:t>Procedure</a:t>
            </a:r>
          </a:p>
          <a:p>
            <a:pPr marL="0" indent="0">
              <a:buNone/>
            </a:pPr>
            <a:r>
              <a:rPr lang="en-US" sz="1600" b="1" dirty="0"/>
              <a:t>Step 3</a:t>
            </a:r>
            <a:r>
              <a:rPr lang="en-US" sz="1600" dirty="0"/>
              <a:t> – </a:t>
            </a:r>
            <a:r>
              <a:rPr lang="en-US" sz="1600" dirty="0" smtClean="0"/>
              <a:t>Describe how the proposed project fits into existing plans for the area. For example, is the site the last empty lot in a housing subdivision? If you are planning a highway, would it cut through a state or local park? Will a bike path allow area residents to bicycle to school or work rather than drive cars?</a:t>
            </a:r>
            <a:endParaRPr lang="en-US" sz="1600" b="1" dirty="0"/>
          </a:p>
          <a:p>
            <a:pPr marL="0" indent="0">
              <a:buNone/>
            </a:pPr>
            <a:r>
              <a:rPr lang="en-US" sz="1600" b="1" dirty="0" smtClean="0"/>
              <a:t>Step 4</a:t>
            </a:r>
            <a:r>
              <a:rPr lang="en-US" sz="1600" dirty="0" smtClean="0"/>
              <a:t> </a:t>
            </a:r>
            <a:r>
              <a:rPr lang="en-US" sz="1600" dirty="0" smtClean="0"/>
              <a:t>– </a:t>
            </a:r>
            <a:r>
              <a:rPr lang="en-US" sz="1600" dirty="0" smtClean="0"/>
              <a:t>Suggest ways the proposed project will likely affect the environment. Answer the following questions:</a:t>
            </a:r>
          </a:p>
          <a:p>
            <a:pPr lvl="1">
              <a:buFont typeface="+mj-lt"/>
              <a:buAutoNum type="alphaLcPeriod"/>
            </a:pPr>
            <a:r>
              <a:rPr lang="en-US" sz="1600" dirty="0" smtClean="0"/>
              <a:t>Will the project cause soil erosion?</a:t>
            </a:r>
          </a:p>
          <a:p>
            <a:pPr lvl="1">
              <a:buFont typeface="+mj-lt"/>
              <a:buAutoNum type="alphaLcPeriod"/>
            </a:pPr>
            <a:r>
              <a:rPr lang="en-US" sz="1600" dirty="0" smtClean="0"/>
              <a:t>Will it disturb forests, grasslands, deserts, or other ecosystems?</a:t>
            </a:r>
          </a:p>
          <a:p>
            <a:pPr lvl="1">
              <a:buFont typeface="+mj-lt"/>
              <a:buAutoNum type="alphaLcPeriod"/>
            </a:pPr>
            <a:r>
              <a:rPr lang="en-US" sz="1600" dirty="0" smtClean="0"/>
              <a:t>Will it disturb any habitats of endangered or threatened species?</a:t>
            </a:r>
          </a:p>
          <a:p>
            <a:pPr marL="0" indent="0">
              <a:buNone/>
            </a:pPr>
            <a:r>
              <a:rPr lang="en-US" sz="1600" b="1" dirty="0" smtClean="0"/>
              <a:t>Step 5</a:t>
            </a:r>
            <a:r>
              <a:rPr lang="en-US" sz="1600" dirty="0" smtClean="0"/>
              <a:t> – Identify any effects on the project that probably will be harmful but cannot be avoided. A bridge over a river to connect two existing roads, for example, probably cannot be built elsewhere, so the project’s negative effects may have to be accepted.</a:t>
            </a:r>
            <a:endParaRPr lang="en-US" sz="1600" b="1" dirty="0"/>
          </a:p>
        </p:txBody>
      </p:sp>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5</a:t>
            </a:r>
            <a:endParaRPr lang="en-US" sz="2400" dirty="0">
              <a:solidFill>
                <a:schemeClr val="bg1"/>
              </a:solidFill>
            </a:endParaRPr>
          </a:p>
        </p:txBody>
      </p:sp>
    </p:spTree>
    <p:extLst>
      <p:ext uri="{BB962C8B-B14F-4D97-AF65-F5344CB8AC3E}">
        <p14:creationId xmlns:p14="http://schemas.microsoft.com/office/powerpoint/2010/main" val="885977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1295400"/>
            <a:ext cx="7315200" cy="715962"/>
          </a:xfrm>
        </p:spPr>
        <p:txBody>
          <a:bodyPr/>
          <a:lstStyle/>
          <a:p>
            <a:r>
              <a:rPr lang="en-US" sz="2000" b="1" dirty="0" smtClean="0"/>
              <a:t>Environmental Impact Statement </a:t>
            </a:r>
            <a:r>
              <a:rPr lang="en-US" sz="2000" b="1" dirty="0" smtClean="0"/>
              <a:t>Procedure</a:t>
            </a:r>
            <a:r>
              <a:rPr lang="en-US" sz="2000" dirty="0" smtClean="0"/>
              <a:t> (continued)</a:t>
            </a:r>
            <a:endParaRPr lang="en-US" sz="2000" b="1" dirty="0"/>
          </a:p>
        </p:txBody>
      </p:sp>
      <p:sp>
        <p:nvSpPr>
          <p:cNvPr id="4" name="Content Placeholder 3"/>
          <p:cNvSpPr>
            <a:spLocks noGrp="1"/>
          </p:cNvSpPr>
          <p:nvPr>
            <p:ph idx="1"/>
          </p:nvPr>
        </p:nvSpPr>
        <p:spPr>
          <a:xfrm>
            <a:off x="228600" y="1905000"/>
            <a:ext cx="8001000" cy="4724400"/>
          </a:xfrm>
        </p:spPr>
        <p:txBody>
          <a:bodyPr/>
          <a:lstStyle/>
          <a:p>
            <a:pPr marL="0" indent="0">
              <a:buNone/>
            </a:pPr>
            <a:r>
              <a:rPr lang="en-US" sz="1600" dirty="0" smtClean="0"/>
              <a:t>In this activity, you will identify the items that would need to be included in an environmental impact statement for a hypothetical (imaginary) construction project.</a:t>
            </a:r>
          </a:p>
          <a:p>
            <a:pPr marL="0" indent="0">
              <a:buNone/>
            </a:pPr>
            <a:r>
              <a:rPr lang="en-US" sz="1600" b="1" dirty="0" smtClean="0"/>
              <a:t>Procedure</a:t>
            </a:r>
          </a:p>
          <a:p>
            <a:pPr marL="0" indent="0">
              <a:buNone/>
            </a:pPr>
            <a:r>
              <a:rPr lang="en-US" sz="1600" b="1" dirty="0"/>
              <a:t>Step </a:t>
            </a:r>
            <a:r>
              <a:rPr lang="en-US" sz="1600" b="1" dirty="0" smtClean="0"/>
              <a:t>6</a:t>
            </a:r>
            <a:r>
              <a:rPr lang="en-US" sz="1600" dirty="0" smtClean="0"/>
              <a:t> </a:t>
            </a:r>
            <a:r>
              <a:rPr lang="en-US" sz="1600" dirty="0"/>
              <a:t>– </a:t>
            </a:r>
            <a:r>
              <a:rPr lang="en-US" sz="1600" dirty="0" smtClean="0"/>
              <a:t>Suggest alternatives to the proposed project that would protect the environment, yet still meet the needs of people. Alternatives may include different project designs at the same site or the same project built at a different site.</a:t>
            </a:r>
            <a:endParaRPr lang="en-US" sz="1600" b="1" dirty="0"/>
          </a:p>
          <a:p>
            <a:pPr marL="0" indent="0">
              <a:buNone/>
            </a:pPr>
            <a:r>
              <a:rPr lang="en-US" sz="1600" b="1" dirty="0" smtClean="0"/>
              <a:t>Step 7</a:t>
            </a:r>
            <a:r>
              <a:rPr lang="en-US" sz="1600" dirty="0" smtClean="0"/>
              <a:t> </a:t>
            </a:r>
            <a:r>
              <a:rPr lang="en-US" sz="1600" dirty="0" smtClean="0"/>
              <a:t>– </a:t>
            </a:r>
            <a:r>
              <a:rPr lang="en-US" sz="1600" dirty="0" smtClean="0"/>
              <a:t>Discuss the trade-offs between the short and long term environmental losses and the short and long term benefits of the proposed project.</a:t>
            </a:r>
            <a:endParaRPr lang="en-US" sz="1600" dirty="0" smtClean="0"/>
          </a:p>
          <a:p>
            <a:pPr marL="0" indent="0">
              <a:buNone/>
            </a:pPr>
            <a:r>
              <a:rPr lang="en-US" sz="1600" b="1" dirty="0" smtClean="0"/>
              <a:t>Step 8</a:t>
            </a:r>
            <a:r>
              <a:rPr lang="en-US" sz="1600" dirty="0" smtClean="0"/>
              <a:t> – Determine how the proposed project would permanently prevent other users of the site. If a vacant lot is paved, for example, then that land could not be used for a community garden.</a:t>
            </a:r>
          </a:p>
          <a:p>
            <a:pPr marL="0" indent="0">
              <a:buNone/>
            </a:pPr>
            <a:r>
              <a:rPr lang="en-US" sz="1600" b="1" dirty="0"/>
              <a:t>Conclusions</a:t>
            </a:r>
            <a:endParaRPr lang="en-US" sz="1600" dirty="0"/>
          </a:p>
          <a:p>
            <a:pPr marL="0" indent="0">
              <a:buNone/>
            </a:pPr>
            <a:r>
              <a:rPr lang="en-US" sz="1600" dirty="0"/>
              <a:t>Based on your review of the proposed project, tell your counselor what information would need to be included in an environmental impact statement and whether you think the project should go ahead as designed or be stopped. If you recommend stopping the project, tell why and suggest any alternative designs or projects that you would support</a:t>
            </a:r>
            <a:r>
              <a:rPr lang="en-US" sz="1600" dirty="0" smtClean="0"/>
              <a:t>.</a:t>
            </a:r>
            <a:endParaRPr lang="en-US" sz="1600" dirty="0"/>
          </a:p>
        </p:txBody>
      </p:sp>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5</a:t>
            </a:r>
            <a:endParaRPr lang="en-US" sz="2400" dirty="0">
              <a:solidFill>
                <a:schemeClr val="bg1"/>
              </a:solidFill>
            </a:endParaRPr>
          </a:p>
        </p:txBody>
      </p:sp>
    </p:spTree>
    <p:extLst>
      <p:ext uri="{BB962C8B-B14F-4D97-AF65-F5344CB8AC3E}">
        <p14:creationId xmlns:p14="http://schemas.microsoft.com/office/powerpoint/2010/main" val="1635543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73162"/>
            <a:ext cx="7315200" cy="715962"/>
          </a:xfrm>
        </p:spPr>
        <p:txBody>
          <a:bodyPr/>
          <a:lstStyle/>
          <a:p>
            <a:r>
              <a:rPr lang="en-US" sz="2400" dirty="0" smtClean="0"/>
              <a:t>Three Gorges Dam on the Yangzi River in China</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828800"/>
            <a:ext cx="4191000" cy="2444750"/>
          </a:xfrm>
          <a:prstGeom prst="rect">
            <a:avLst/>
          </a:prstGeom>
        </p:spPr>
      </p:pic>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5</a:t>
            </a:r>
            <a:endParaRPr lang="en-US" sz="2400"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828800"/>
            <a:ext cx="4338899" cy="244063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957" y="4419600"/>
            <a:ext cx="3276600" cy="2293620"/>
          </a:xfrm>
          <a:prstGeom prst="rect">
            <a:avLst/>
          </a:prstGeom>
        </p:spPr>
      </p:pic>
      <p:sp>
        <p:nvSpPr>
          <p:cNvPr id="8" name="TextBox 7"/>
          <p:cNvSpPr txBox="1"/>
          <p:nvPr/>
        </p:nvSpPr>
        <p:spPr>
          <a:xfrm>
            <a:off x="4038600" y="4925069"/>
            <a:ext cx="4783743" cy="830997"/>
          </a:xfrm>
          <a:prstGeom prst="rect">
            <a:avLst/>
          </a:prstGeom>
          <a:noFill/>
        </p:spPr>
        <p:txBody>
          <a:bodyPr wrap="square" rtlCol="0">
            <a:spAutoFit/>
          </a:bodyPr>
          <a:lstStyle/>
          <a:p>
            <a:pPr algn="l"/>
            <a:r>
              <a:rPr lang="en-US" dirty="0" smtClean="0"/>
              <a:t>What are the pros and cons of building this dam?</a:t>
            </a:r>
            <a:endParaRPr lang="en-US" dirty="0"/>
          </a:p>
        </p:txBody>
      </p:sp>
    </p:spTree>
    <p:extLst>
      <p:ext uri="{BB962C8B-B14F-4D97-AF65-F5344CB8AC3E}">
        <p14:creationId xmlns:p14="http://schemas.microsoft.com/office/powerpoint/2010/main" val="358926831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idx="1"/>
          </p:nvPr>
        </p:nvSpPr>
        <p:spPr>
          <a:xfrm>
            <a:off x="228600" y="2052637"/>
            <a:ext cx="8686800" cy="1371600"/>
          </a:xfrm>
        </p:spPr>
        <p:txBody>
          <a:bodyPr>
            <a:normAutofit/>
          </a:bodyPr>
          <a:lstStyle/>
          <a:p>
            <a:pPr marL="502920" indent="-457200">
              <a:buFont typeface="+mj-lt"/>
              <a:buAutoNum type="arabicPeriod" startAt="6"/>
            </a:pPr>
            <a:r>
              <a:rPr lang="en-US" sz="2000" dirty="0"/>
              <a:t>Find out about three career opportunities in environmental science. Pick one and find out the education, training, and experience required for this profession. Discuss this with your counselor, and explain why this profession might interest you.</a:t>
            </a:r>
          </a:p>
        </p:txBody>
      </p:sp>
      <p:sp>
        <p:nvSpPr>
          <p:cNvPr id="4" name="Title 3"/>
          <p:cNvSpPr>
            <a:spLocks noGrp="1"/>
          </p:cNvSpPr>
          <p:nvPr>
            <p:ph type="title"/>
          </p:nvPr>
        </p:nvSpPr>
        <p:spPr>
          <a:xfrm>
            <a:off x="228600" y="1417638"/>
            <a:ext cx="8001000" cy="715962"/>
          </a:xfrm>
        </p:spPr>
        <p:txBody>
          <a:bodyPr/>
          <a:lstStyle/>
          <a:p>
            <a:r>
              <a:rPr lang="en-US" sz="2400" dirty="0" smtClean="0"/>
              <a:t>Requirement 6</a:t>
            </a:r>
            <a:endParaRPr lang="en-US" sz="2400" dirty="0"/>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6</a:t>
            </a:r>
            <a:endParaRPr lang="en-US" sz="2400"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595816"/>
            <a:ext cx="4041787" cy="265747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3581400"/>
            <a:ext cx="3380400" cy="2671891"/>
          </a:xfrm>
          <a:prstGeom prst="rect">
            <a:avLst/>
          </a:prstGeom>
        </p:spPr>
      </p:pic>
    </p:spTree>
    <p:extLst>
      <p:ext uri="{BB962C8B-B14F-4D97-AF65-F5344CB8AC3E}">
        <p14:creationId xmlns:p14="http://schemas.microsoft.com/office/powerpoint/2010/main" val="988666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381000"/>
            <a:ext cx="4838700" cy="6372225"/>
          </a:xfrm>
          <a:prstGeom prst="rect">
            <a:avLst/>
          </a:prstGeom>
        </p:spPr>
      </p:pic>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6</a:t>
            </a:r>
            <a:endParaRPr lang="en-US" sz="2400" dirty="0">
              <a:solidFill>
                <a:schemeClr val="bg1"/>
              </a:solidFill>
            </a:endParaRPr>
          </a:p>
        </p:txBody>
      </p:sp>
    </p:spTree>
    <p:extLst>
      <p:ext uri="{BB962C8B-B14F-4D97-AF65-F5344CB8AC3E}">
        <p14:creationId xmlns:p14="http://schemas.microsoft.com/office/powerpoint/2010/main" val="4078617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1: Timeline</a:t>
            </a:r>
            <a:endParaRPr lang="en-US" sz="2400" dirty="0">
              <a:solidFill>
                <a:schemeClr val="bg1"/>
              </a:solidFill>
            </a:endParaRPr>
          </a:p>
        </p:txBody>
      </p:sp>
      <p:sp>
        <p:nvSpPr>
          <p:cNvPr id="4" name="Title 3"/>
          <p:cNvSpPr>
            <a:spLocks noGrp="1"/>
          </p:cNvSpPr>
          <p:nvPr>
            <p:ph type="title"/>
          </p:nvPr>
        </p:nvSpPr>
        <p:spPr>
          <a:xfrm>
            <a:off x="228600" y="1207100"/>
            <a:ext cx="7315200" cy="715962"/>
          </a:xfrm>
        </p:spPr>
        <p:txBody>
          <a:bodyPr/>
          <a:lstStyle/>
          <a:p>
            <a:r>
              <a:rPr lang="en-US" sz="2400" dirty="0" smtClean="0"/>
              <a:t>Yellowstone National Park</a:t>
            </a:r>
            <a:endParaRPr lang="en-US" sz="2400" dirty="0"/>
          </a:p>
        </p:txBody>
      </p:sp>
      <p:sp>
        <p:nvSpPr>
          <p:cNvPr id="7" name="Content Placeholder 6"/>
          <p:cNvSpPr>
            <a:spLocks noGrp="1"/>
          </p:cNvSpPr>
          <p:nvPr>
            <p:ph idx="1"/>
          </p:nvPr>
        </p:nvSpPr>
        <p:spPr>
          <a:xfrm>
            <a:off x="361951" y="1793262"/>
            <a:ext cx="4743449" cy="2702538"/>
          </a:xfrm>
        </p:spPr>
        <p:txBody>
          <a:bodyPr/>
          <a:lstStyle/>
          <a:p>
            <a:r>
              <a:rPr lang="en-US" sz="2000" dirty="0" smtClean="0"/>
              <a:t>Established by the U.S. Congress and signed into law by President Ulysses S. Grant on March 1, 1872. </a:t>
            </a:r>
          </a:p>
          <a:p>
            <a:r>
              <a:rPr lang="en-US" sz="2000" dirty="0" smtClean="0"/>
              <a:t>Yellowstone was the first national park in the U.S. and is also widely held to be the first national park in the world.</a:t>
            </a:r>
            <a:endParaRPr lang="en-US" sz="20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4234" y="4272075"/>
            <a:ext cx="3136043" cy="209212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8751" y="3962399"/>
            <a:ext cx="3581400" cy="239692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8751" y="1812472"/>
            <a:ext cx="3581400" cy="2014538"/>
          </a:xfrm>
          <a:prstGeom prst="rect">
            <a:avLst/>
          </a:prstGeom>
        </p:spPr>
      </p:pic>
    </p:spTree>
    <p:extLst>
      <p:ext uri="{BB962C8B-B14F-4D97-AF65-F5344CB8AC3E}">
        <p14:creationId xmlns:p14="http://schemas.microsoft.com/office/powerpoint/2010/main" val="4223933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1: Timeline</a:t>
            </a:r>
            <a:endParaRPr lang="en-US" sz="2400" dirty="0">
              <a:solidFill>
                <a:schemeClr val="bg1"/>
              </a:solidFill>
            </a:endParaRPr>
          </a:p>
        </p:txBody>
      </p:sp>
      <p:sp>
        <p:nvSpPr>
          <p:cNvPr id="4" name="Title 3"/>
          <p:cNvSpPr>
            <a:spLocks noGrp="1"/>
          </p:cNvSpPr>
          <p:nvPr>
            <p:ph type="title"/>
          </p:nvPr>
        </p:nvSpPr>
        <p:spPr>
          <a:xfrm>
            <a:off x="2514601" y="1295399"/>
            <a:ext cx="5029199" cy="715962"/>
          </a:xfrm>
        </p:spPr>
        <p:txBody>
          <a:bodyPr/>
          <a:lstStyle/>
          <a:p>
            <a:r>
              <a:rPr lang="en-US" sz="2400" dirty="0" smtClean="0"/>
              <a:t>Sierra Club</a:t>
            </a:r>
            <a:endParaRPr lang="en-US" sz="2400" dirty="0"/>
          </a:p>
        </p:txBody>
      </p:sp>
      <p:sp>
        <p:nvSpPr>
          <p:cNvPr id="7" name="Content Placeholder 6"/>
          <p:cNvSpPr>
            <a:spLocks noGrp="1"/>
          </p:cNvSpPr>
          <p:nvPr>
            <p:ph idx="1"/>
          </p:nvPr>
        </p:nvSpPr>
        <p:spPr>
          <a:xfrm>
            <a:off x="2514601" y="1981200"/>
            <a:ext cx="6242944" cy="1943101"/>
          </a:xfrm>
        </p:spPr>
        <p:txBody>
          <a:bodyPr/>
          <a:lstStyle/>
          <a:p>
            <a:r>
              <a:rPr lang="en-US" sz="2000" dirty="0" smtClean="0"/>
              <a:t>The </a:t>
            </a:r>
            <a:r>
              <a:rPr lang="en-US" sz="2000" b="1" dirty="0" smtClean="0"/>
              <a:t>Sierra Club</a:t>
            </a:r>
            <a:r>
              <a:rPr lang="en-US" sz="2000" dirty="0" smtClean="0"/>
              <a:t> is an environmental organization in the United States. </a:t>
            </a:r>
          </a:p>
          <a:p>
            <a:r>
              <a:rPr lang="en-US" sz="2000" dirty="0" smtClean="0"/>
              <a:t>It was founded on May 28, 1892, in San Francisco, California, by the Scottish-American preservationist John Muir.</a:t>
            </a:r>
            <a:endParaRPr lang="en-US" sz="20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1" y="1146413"/>
            <a:ext cx="1746836" cy="277788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4026106"/>
            <a:ext cx="2737745" cy="275748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1" y="4026106"/>
            <a:ext cx="5257800" cy="2751517"/>
          </a:xfrm>
          <a:prstGeom prst="rect">
            <a:avLst/>
          </a:prstGeom>
        </p:spPr>
      </p:pic>
    </p:spTree>
    <p:extLst>
      <p:ext uri="{BB962C8B-B14F-4D97-AF65-F5344CB8AC3E}">
        <p14:creationId xmlns:p14="http://schemas.microsoft.com/office/powerpoint/2010/main" val="3945448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34711"/>
            <a:ext cx="7315200" cy="715962"/>
          </a:xfrm>
        </p:spPr>
        <p:txBody>
          <a:bodyPr/>
          <a:lstStyle/>
          <a:p>
            <a:r>
              <a:rPr lang="en-US" sz="2400" dirty="0" smtClean="0"/>
              <a:t>Gifford Pinchot</a:t>
            </a:r>
            <a:endParaRPr lang="en-US" sz="2400" dirty="0"/>
          </a:p>
        </p:txBody>
      </p:sp>
      <p:sp>
        <p:nvSpPr>
          <p:cNvPr id="10" name="Content Placeholder 9"/>
          <p:cNvSpPr>
            <a:spLocks noGrp="1"/>
          </p:cNvSpPr>
          <p:nvPr>
            <p:ph idx="1"/>
          </p:nvPr>
        </p:nvSpPr>
        <p:spPr>
          <a:xfrm>
            <a:off x="228600" y="1904999"/>
            <a:ext cx="5905079" cy="4899331"/>
          </a:xfrm>
        </p:spPr>
        <p:txBody>
          <a:bodyPr>
            <a:noAutofit/>
          </a:bodyPr>
          <a:lstStyle/>
          <a:p>
            <a:r>
              <a:rPr lang="en-US" sz="1700" dirty="0"/>
              <a:t>The scale of </a:t>
            </a:r>
            <a:r>
              <a:rPr lang="en-US" sz="1700" dirty="0" smtClean="0"/>
              <a:t>environmental devastation in the United States traces </a:t>
            </a:r>
            <a:r>
              <a:rPr lang="en-US" sz="1700" dirty="0"/>
              <a:t>its origins to early colonialism. </a:t>
            </a:r>
          </a:p>
          <a:p>
            <a:r>
              <a:rPr lang="en-US" sz="1700" dirty="0"/>
              <a:t>Colonialists saw “new” territories as places with seemingly inexhaustible natural </a:t>
            </a:r>
            <a:r>
              <a:rPr lang="en-US" sz="1700" dirty="0" smtClean="0"/>
              <a:t>resources to </a:t>
            </a:r>
            <a:r>
              <a:rPr lang="en-US" sz="1700" dirty="0"/>
              <a:t>exploit, with little consideration for the long-term impacts. </a:t>
            </a:r>
            <a:endParaRPr lang="en-US" sz="1700" dirty="0" smtClean="0"/>
          </a:p>
          <a:p>
            <a:r>
              <a:rPr lang="en-US" sz="1700" dirty="0"/>
              <a:t>The idea of conservation only began to gain popularity in the United States at the end of the 1800s. </a:t>
            </a:r>
            <a:endParaRPr lang="en-US" sz="1700" dirty="0" smtClean="0"/>
          </a:p>
          <a:p>
            <a:r>
              <a:rPr lang="en-US" sz="1700" dirty="0" smtClean="0"/>
              <a:t>Gifford Pinchot </a:t>
            </a:r>
            <a:r>
              <a:rPr lang="en-US" sz="1700" dirty="0"/>
              <a:t>founded the </a:t>
            </a:r>
            <a:r>
              <a:rPr lang="en-US" sz="1700" dirty="0" smtClean="0"/>
              <a:t>conservation </a:t>
            </a:r>
            <a:r>
              <a:rPr lang="en-US" sz="1700" dirty="0"/>
              <a:t>movement in the United States in the late 1890s. </a:t>
            </a:r>
            <a:endParaRPr lang="en-US" sz="1700" dirty="0" smtClean="0"/>
          </a:p>
          <a:p>
            <a:r>
              <a:rPr lang="en-US" sz="1700" dirty="0" smtClean="0"/>
              <a:t>Pinchot's </a:t>
            </a:r>
            <a:r>
              <a:rPr lang="en-US" sz="1700" dirty="0"/>
              <a:t>ideas were inspired by his observations of environmental destruction and </a:t>
            </a:r>
            <a:r>
              <a:rPr lang="en-US" sz="1700" dirty="0" smtClean="0"/>
              <a:t>unregulated </a:t>
            </a:r>
            <a:r>
              <a:rPr lang="en-US" sz="1700" dirty="0"/>
              <a:t>wilderness exploitation during the 1800s. </a:t>
            </a:r>
            <a:endParaRPr lang="en-US" sz="1700" dirty="0" smtClean="0"/>
          </a:p>
          <a:p>
            <a:r>
              <a:rPr lang="en-US" sz="1700" dirty="0"/>
              <a:t>Pinchot had great influence during the presidency of Theodore Roosevelt </a:t>
            </a:r>
            <a:r>
              <a:rPr lang="en-US" sz="1700" dirty="0" smtClean="0"/>
              <a:t>and </a:t>
            </a:r>
            <a:r>
              <a:rPr lang="en-US" sz="1700" dirty="0"/>
              <a:t>he helped to steer conservation policies from the turn of the century until the 1940s. </a:t>
            </a:r>
          </a:p>
          <a:p>
            <a:endParaRPr lang="en-US" sz="1800" dirty="0" smtClean="0"/>
          </a:p>
          <a:p>
            <a:endParaRPr lang="en-US" sz="1800" dirty="0"/>
          </a:p>
          <a:p>
            <a:endParaRPr lang="en-US" sz="1800" dirty="0"/>
          </a:p>
        </p:txBody>
      </p:sp>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1: Timeline</a:t>
            </a:r>
            <a:endParaRPr lang="en-US" sz="2400"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9800" y="1987743"/>
            <a:ext cx="2820241" cy="4228807"/>
          </a:xfrm>
          <a:prstGeom prst="rect">
            <a:avLst/>
          </a:prstGeom>
        </p:spPr>
      </p:pic>
    </p:spTree>
    <p:extLst>
      <p:ext uri="{BB962C8B-B14F-4D97-AF65-F5344CB8AC3E}">
        <p14:creationId xmlns:p14="http://schemas.microsoft.com/office/powerpoint/2010/main" val="2636577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1: Timeline</a:t>
            </a:r>
            <a:endParaRPr lang="en-US" sz="24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2209800"/>
            <a:ext cx="4724400" cy="3543300"/>
          </a:xfrm>
          <a:prstGeom prst="rect">
            <a:avLst/>
          </a:prstGeom>
        </p:spPr>
      </p:pic>
      <p:sp>
        <p:nvSpPr>
          <p:cNvPr id="7" name="Title 6"/>
          <p:cNvSpPr>
            <a:spLocks noGrp="1"/>
          </p:cNvSpPr>
          <p:nvPr>
            <p:ph type="title"/>
          </p:nvPr>
        </p:nvSpPr>
        <p:spPr>
          <a:xfrm>
            <a:off x="218995" y="1276411"/>
            <a:ext cx="7315200" cy="715962"/>
          </a:xfrm>
        </p:spPr>
        <p:txBody>
          <a:bodyPr/>
          <a:lstStyle/>
          <a:p>
            <a:r>
              <a:rPr lang="en-US" sz="2400" dirty="0" smtClean="0"/>
              <a:t>President Theodore Roosevelt 1901-1909</a:t>
            </a:r>
            <a:endParaRPr lang="en-US" sz="2400" dirty="0"/>
          </a:p>
        </p:txBody>
      </p:sp>
      <p:sp>
        <p:nvSpPr>
          <p:cNvPr id="8" name="Content Placeholder 7"/>
          <p:cNvSpPr>
            <a:spLocks noGrp="1"/>
          </p:cNvSpPr>
          <p:nvPr>
            <p:ph idx="1"/>
          </p:nvPr>
        </p:nvSpPr>
        <p:spPr>
          <a:xfrm>
            <a:off x="238205" y="2098183"/>
            <a:ext cx="3657600" cy="4191000"/>
          </a:xfrm>
        </p:spPr>
        <p:txBody>
          <a:bodyPr/>
          <a:lstStyle/>
          <a:p>
            <a:r>
              <a:rPr lang="en-US" sz="2000" dirty="0"/>
              <a:t>The conservation legacy of Theodore Roosevelt is found in the 230 million acres of public lands he helped establish during his presidency. </a:t>
            </a:r>
            <a:endParaRPr lang="en-US" sz="2000" dirty="0" smtClean="0"/>
          </a:p>
          <a:p>
            <a:r>
              <a:rPr lang="en-US" sz="2000" dirty="0" smtClean="0"/>
              <a:t>Roosevelt </a:t>
            </a:r>
            <a:r>
              <a:rPr lang="en-US" sz="2000" dirty="0"/>
              <a:t>created the present-day USFS in </a:t>
            </a:r>
            <a:r>
              <a:rPr lang="en-US" sz="2000" dirty="0" smtClean="0"/>
              <a:t>1905 </a:t>
            </a:r>
            <a:r>
              <a:rPr lang="en-US" sz="2000" dirty="0"/>
              <a:t>to conserve forests for continued use. </a:t>
            </a:r>
            <a:endParaRPr lang="en-US" sz="2000" dirty="0" smtClean="0"/>
          </a:p>
          <a:p>
            <a:r>
              <a:rPr lang="en-US" sz="2000" dirty="0" smtClean="0"/>
              <a:t>Roosevelt </a:t>
            </a:r>
            <a:r>
              <a:rPr lang="en-US" sz="2000" dirty="0"/>
              <a:t>wanted to insure the sustainability of those resources.</a:t>
            </a:r>
          </a:p>
        </p:txBody>
      </p:sp>
      <p:sp>
        <p:nvSpPr>
          <p:cNvPr id="2" name="TextBox 1"/>
          <p:cNvSpPr txBox="1"/>
          <p:nvPr/>
        </p:nvSpPr>
        <p:spPr>
          <a:xfrm>
            <a:off x="4114800" y="5867400"/>
            <a:ext cx="4724400" cy="830997"/>
          </a:xfrm>
          <a:prstGeom prst="rect">
            <a:avLst/>
          </a:prstGeom>
          <a:noFill/>
        </p:spPr>
        <p:txBody>
          <a:bodyPr wrap="square" rtlCol="0">
            <a:spAutoFit/>
          </a:bodyPr>
          <a:lstStyle/>
          <a:p>
            <a:r>
              <a:rPr lang="en-US" dirty="0" smtClean="0"/>
              <a:t>Roosevelt and John Muir in Yosemite Valley</a:t>
            </a:r>
            <a:endParaRPr lang="en-US" dirty="0"/>
          </a:p>
        </p:txBody>
      </p:sp>
    </p:spTree>
    <p:extLst>
      <p:ext uri="{BB962C8B-B14F-4D97-AF65-F5344CB8AC3E}">
        <p14:creationId xmlns:p14="http://schemas.microsoft.com/office/powerpoint/2010/main" val="4254232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1: Timeline</a:t>
            </a:r>
            <a:endParaRPr lang="en-US" sz="2400" dirty="0">
              <a:solidFill>
                <a:schemeClr val="bg1"/>
              </a:solidFill>
            </a:endParaRPr>
          </a:p>
        </p:txBody>
      </p:sp>
      <p:sp>
        <p:nvSpPr>
          <p:cNvPr id="4" name="Title 3"/>
          <p:cNvSpPr>
            <a:spLocks noGrp="1"/>
          </p:cNvSpPr>
          <p:nvPr>
            <p:ph type="title"/>
          </p:nvPr>
        </p:nvSpPr>
        <p:spPr>
          <a:xfrm>
            <a:off x="304800" y="3968062"/>
            <a:ext cx="7162800" cy="715962"/>
          </a:xfrm>
        </p:spPr>
        <p:txBody>
          <a:bodyPr/>
          <a:lstStyle/>
          <a:p>
            <a:r>
              <a:rPr lang="en-US" sz="2400" dirty="0" smtClean="0"/>
              <a:t>US Forest Service</a:t>
            </a:r>
            <a:endParaRPr lang="en-US" sz="2400" dirty="0"/>
          </a:p>
        </p:txBody>
      </p:sp>
      <p:sp>
        <p:nvSpPr>
          <p:cNvPr id="7" name="Content Placeholder 6"/>
          <p:cNvSpPr>
            <a:spLocks noGrp="1"/>
          </p:cNvSpPr>
          <p:nvPr>
            <p:ph idx="1"/>
          </p:nvPr>
        </p:nvSpPr>
        <p:spPr>
          <a:xfrm>
            <a:off x="381000" y="4571999"/>
            <a:ext cx="8153400" cy="1752601"/>
          </a:xfrm>
        </p:spPr>
        <p:txBody>
          <a:bodyPr/>
          <a:lstStyle/>
          <a:p>
            <a:r>
              <a:rPr lang="en-US" sz="1800" dirty="0" smtClean="0"/>
              <a:t>Congress created the US Forest Service in 1905.</a:t>
            </a:r>
          </a:p>
          <a:p>
            <a:r>
              <a:rPr lang="en-US" sz="1800" dirty="0" smtClean="0"/>
              <a:t>The Forest Service manages 193 million acres (780,000 km</a:t>
            </a:r>
            <a:r>
              <a:rPr lang="en-US" sz="1800" baseline="30000" dirty="0" smtClean="0"/>
              <a:t>2</a:t>
            </a:r>
            <a:r>
              <a:rPr lang="en-US" sz="1800" dirty="0" smtClean="0"/>
              <a:t>) of land.</a:t>
            </a:r>
            <a:endParaRPr lang="en-US" sz="1800" baseline="30000" dirty="0" smtClean="0"/>
          </a:p>
          <a:p>
            <a:r>
              <a:rPr lang="en-US" sz="1800" dirty="0" smtClean="0"/>
              <a:t>Forest Service’s mission is to sustain the health, diversity, and productivity of the Nation's forests and grasslands to meet the needs of present and future generations.</a:t>
            </a:r>
            <a:endParaRPr lang="en-US" sz="1800"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3100" y="1424108"/>
            <a:ext cx="5029200" cy="2543954"/>
          </a:xfrm>
          <a:prstGeom prst="rect">
            <a:avLst/>
          </a:prstGeom>
        </p:spPr>
      </p:pic>
    </p:spTree>
    <p:extLst>
      <p:ext uri="{BB962C8B-B14F-4D97-AF65-F5344CB8AC3E}">
        <p14:creationId xmlns:p14="http://schemas.microsoft.com/office/powerpoint/2010/main" val="4233033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8800"/>
            <a:ext cx="7315200" cy="4191000"/>
          </a:xfrm>
        </p:spPr>
        <p:txBody>
          <a:bodyPr>
            <a:normAutofit/>
          </a:bodyPr>
          <a:lstStyle/>
          <a:p>
            <a:pPr marL="502920" indent="-457200">
              <a:buFont typeface="+mj-lt"/>
              <a:buAutoNum type="arabicPeriod"/>
            </a:pPr>
            <a:r>
              <a:rPr lang="en-US" sz="1800" dirty="0" smtClean="0"/>
              <a:t>Make </a:t>
            </a:r>
            <a:r>
              <a:rPr lang="en-US" sz="1800" dirty="0"/>
              <a:t>a timeline of the history of environmental science in America. Identify the contribution made by the Boy Scouts of America to environmental science. Include dates, names of people or organizations, and important events.</a:t>
            </a:r>
          </a:p>
          <a:p>
            <a:pPr marL="502920" indent="-457200">
              <a:buFont typeface="+mj-lt"/>
              <a:buAutoNum type="arabicPeriod"/>
            </a:pPr>
            <a:r>
              <a:rPr lang="en-US" sz="1800" dirty="0"/>
              <a:t>Define the following terms: population, community, ecosystem, biosphere, symbiosis, niche, habitat, conservation, threatened species, endangered species, extinction, pollution prevention, brownfield, ozone, watershed, </a:t>
            </a:r>
            <a:r>
              <a:rPr lang="en-US" sz="1800" dirty="0" err="1"/>
              <a:t>airshed</a:t>
            </a:r>
            <a:r>
              <a:rPr lang="en-US" sz="1800" dirty="0"/>
              <a:t>, nonpoint source, hybrid vehicle, fuel cell</a:t>
            </a:r>
            <a:r>
              <a:rPr lang="en-US" sz="1800" dirty="0" smtClean="0"/>
              <a:t>.</a:t>
            </a:r>
            <a:endParaRPr lang="en-US" sz="1800" dirty="0"/>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smtClean="0">
                <a:solidFill>
                  <a:schemeClr val="bg1"/>
                </a:solidFill>
              </a:rPr>
              <a:t>Environmental Science Merit Badge Requirements</a:t>
            </a:r>
            <a:endParaRPr lang="en-US" sz="2400" dirty="0">
              <a:solidFill>
                <a:schemeClr val="bg1"/>
              </a:solidFill>
            </a:endParaRP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4184" y="1210232"/>
            <a:ext cx="762000" cy="791687"/>
          </a:xfrm>
          <a:prstGeom prst="rect">
            <a:avLst/>
          </a:prstGeom>
        </p:spPr>
      </p:pic>
    </p:spTree>
    <p:extLst>
      <p:ext uri="{BB962C8B-B14F-4D97-AF65-F5344CB8AC3E}">
        <p14:creationId xmlns:p14="http://schemas.microsoft.com/office/powerpoint/2010/main" val="1750732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1: Timeline</a:t>
            </a:r>
            <a:endParaRPr lang="en-US" sz="2400" dirty="0">
              <a:solidFill>
                <a:schemeClr val="bg1"/>
              </a:solidFill>
            </a:endParaRPr>
          </a:p>
        </p:txBody>
      </p:sp>
      <p:sp>
        <p:nvSpPr>
          <p:cNvPr id="4" name="Title 3"/>
          <p:cNvSpPr>
            <a:spLocks noGrp="1"/>
          </p:cNvSpPr>
          <p:nvPr>
            <p:ph type="title"/>
          </p:nvPr>
        </p:nvSpPr>
        <p:spPr>
          <a:xfrm>
            <a:off x="271780" y="1163552"/>
            <a:ext cx="7315200" cy="715962"/>
          </a:xfrm>
        </p:spPr>
        <p:txBody>
          <a:bodyPr/>
          <a:lstStyle/>
          <a:p>
            <a:r>
              <a:rPr lang="en-US" sz="2400" dirty="0" smtClean="0"/>
              <a:t>Dust Bowl</a:t>
            </a:r>
            <a:endParaRPr lang="en-US" sz="2400" dirty="0"/>
          </a:p>
        </p:txBody>
      </p:sp>
      <p:sp>
        <p:nvSpPr>
          <p:cNvPr id="7" name="Content Placeholder 6"/>
          <p:cNvSpPr>
            <a:spLocks noGrp="1"/>
          </p:cNvSpPr>
          <p:nvPr>
            <p:ph idx="1"/>
          </p:nvPr>
        </p:nvSpPr>
        <p:spPr>
          <a:xfrm>
            <a:off x="271780" y="1829695"/>
            <a:ext cx="8491220" cy="2589905"/>
          </a:xfrm>
        </p:spPr>
        <p:txBody>
          <a:bodyPr/>
          <a:lstStyle/>
          <a:p>
            <a:r>
              <a:rPr lang="en-US" sz="2000" dirty="0" smtClean="0"/>
              <a:t>The Dust Bowl was a period of severe dust storms that greatly damaged the ecology and agriculture of the American and Canadian prairies during the 1930s; severe drought and a failure to apply dryland farming methods to prevent wind erosion caused the phenomenon.</a:t>
            </a:r>
            <a:endParaRPr lang="en-US" sz="20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1720" y="3273398"/>
            <a:ext cx="3591560" cy="32004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751" y="3273398"/>
            <a:ext cx="4047936" cy="3200400"/>
          </a:xfrm>
          <a:prstGeom prst="rect">
            <a:avLst/>
          </a:prstGeom>
        </p:spPr>
      </p:pic>
    </p:spTree>
    <p:extLst>
      <p:ext uri="{BB962C8B-B14F-4D97-AF65-F5344CB8AC3E}">
        <p14:creationId xmlns:p14="http://schemas.microsoft.com/office/powerpoint/2010/main" val="3030335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1: Timeline</a:t>
            </a:r>
            <a:endParaRPr lang="en-US" sz="2400" dirty="0">
              <a:solidFill>
                <a:schemeClr val="bg1"/>
              </a:solidFill>
            </a:endParaRPr>
          </a:p>
        </p:txBody>
      </p:sp>
      <p:sp>
        <p:nvSpPr>
          <p:cNvPr id="7" name="Title 6"/>
          <p:cNvSpPr>
            <a:spLocks noGrp="1"/>
          </p:cNvSpPr>
          <p:nvPr>
            <p:ph type="title"/>
          </p:nvPr>
        </p:nvSpPr>
        <p:spPr>
          <a:xfrm>
            <a:off x="304800" y="1299655"/>
            <a:ext cx="7315200" cy="715962"/>
          </a:xfrm>
        </p:spPr>
        <p:txBody>
          <a:bodyPr/>
          <a:lstStyle/>
          <a:p>
            <a:r>
              <a:rPr lang="en-US" sz="2400" dirty="0" smtClean="0"/>
              <a:t>Silent Spring</a:t>
            </a:r>
            <a:endParaRPr lang="en-US" sz="2400" dirty="0"/>
          </a:p>
        </p:txBody>
      </p:sp>
      <p:sp>
        <p:nvSpPr>
          <p:cNvPr id="8" name="Content Placeholder 7"/>
          <p:cNvSpPr>
            <a:spLocks noGrp="1"/>
          </p:cNvSpPr>
          <p:nvPr>
            <p:ph idx="1"/>
          </p:nvPr>
        </p:nvSpPr>
        <p:spPr>
          <a:xfrm>
            <a:off x="304800" y="2071237"/>
            <a:ext cx="3886200" cy="3657600"/>
          </a:xfrm>
        </p:spPr>
        <p:txBody>
          <a:bodyPr/>
          <a:lstStyle/>
          <a:p>
            <a:r>
              <a:rPr lang="en-US" sz="2000" i="1" dirty="0" smtClean="0"/>
              <a:t>Silent Spring</a:t>
            </a:r>
            <a:r>
              <a:rPr lang="en-US" sz="2000" dirty="0" smtClean="0"/>
              <a:t> is an environmental science book by Rachel Carson. The book was published on September 27, 1962, documenting the adverse environmental effects caused by the indiscriminate use of pesticides, particularly DDT.</a:t>
            </a:r>
            <a:endParaRPr lang="en-US" sz="20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2071237"/>
            <a:ext cx="4114800" cy="2916667"/>
          </a:xfrm>
          <a:prstGeom prst="rect">
            <a:avLst/>
          </a:prstGeom>
        </p:spPr>
      </p:pic>
    </p:spTree>
    <p:extLst>
      <p:ext uri="{BB962C8B-B14F-4D97-AF65-F5344CB8AC3E}">
        <p14:creationId xmlns:p14="http://schemas.microsoft.com/office/powerpoint/2010/main" val="1447508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1: Timeline</a:t>
            </a:r>
            <a:endParaRPr lang="en-US" sz="2400" dirty="0">
              <a:solidFill>
                <a:schemeClr val="bg1"/>
              </a:solidFill>
            </a:endParaRPr>
          </a:p>
        </p:txBody>
      </p:sp>
      <p:sp>
        <p:nvSpPr>
          <p:cNvPr id="2" name="Title 1"/>
          <p:cNvSpPr>
            <a:spLocks noGrp="1"/>
          </p:cNvSpPr>
          <p:nvPr>
            <p:ph type="title"/>
          </p:nvPr>
        </p:nvSpPr>
        <p:spPr>
          <a:xfrm>
            <a:off x="195649" y="1212292"/>
            <a:ext cx="7315200" cy="715962"/>
          </a:xfrm>
        </p:spPr>
        <p:txBody>
          <a:bodyPr/>
          <a:lstStyle/>
          <a:p>
            <a:r>
              <a:rPr lang="en-US" sz="2400" dirty="0" smtClean="0"/>
              <a:t>Cuyahoga River Fire 1969</a:t>
            </a:r>
            <a:endParaRPr lang="en-US" sz="2400" dirty="0"/>
          </a:p>
        </p:txBody>
      </p:sp>
      <p:sp>
        <p:nvSpPr>
          <p:cNvPr id="3" name="Content Placeholder 2"/>
          <p:cNvSpPr>
            <a:spLocks noGrp="1"/>
          </p:cNvSpPr>
          <p:nvPr>
            <p:ph idx="1"/>
          </p:nvPr>
        </p:nvSpPr>
        <p:spPr>
          <a:xfrm>
            <a:off x="228600" y="1828800"/>
            <a:ext cx="4572000" cy="4953000"/>
          </a:xfrm>
        </p:spPr>
        <p:txBody>
          <a:bodyPr/>
          <a:lstStyle/>
          <a:p>
            <a:r>
              <a:rPr lang="en-US" sz="1800" dirty="0"/>
              <a:t>Fires were nothing out of the ordinary on Cleveland’s Cuyahoga River in the 1960s. </a:t>
            </a:r>
            <a:endParaRPr lang="en-US" sz="1800" dirty="0" smtClean="0"/>
          </a:p>
          <a:p>
            <a:r>
              <a:rPr lang="en-US" sz="1800" dirty="0" smtClean="0"/>
              <a:t>The river</a:t>
            </a:r>
            <a:r>
              <a:rPr lang="en-US" sz="1800" dirty="0"/>
              <a:t>, which empties into Lake Erie, had long been a dumping place for sewage and industrial waste.</a:t>
            </a:r>
          </a:p>
          <a:p>
            <a:r>
              <a:rPr lang="en-US" sz="1800" dirty="0" smtClean="0"/>
              <a:t>On </a:t>
            </a:r>
            <a:r>
              <a:rPr lang="en-US" sz="1800" dirty="0"/>
              <a:t>June 22, 1969, a spark </a:t>
            </a:r>
            <a:r>
              <a:rPr lang="en-US" sz="1800" dirty="0" smtClean="0"/>
              <a:t>from train </a:t>
            </a:r>
            <a:r>
              <a:rPr lang="en-US" sz="1800" dirty="0"/>
              <a:t>tracks </a:t>
            </a:r>
            <a:r>
              <a:rPr lang="en-US" sz="1800" dirty="0" smtClean="0"/>
              <a:t>ignited </a:t>
            </a:r>
            <a:r>
              <a:rPr lang="en-US" sz="1800" dirty="0"/>
              <a:t>industrial debris floating on the surface of the water. </a:t>
            </a:r>
            <a:endParaRPr lang="en-US" sz="1800" dirty="0" smtClean="0"/>
          </a:p>
          <a:p>
            <a:r>
              <a:rPr lang="en-US" sz="1800" dirty="0" smtClean="0"/>
              <a:t>Flames </a:t>
            </a:r>
            <a:r>
              <a:rPr lang="en-US" sz="1800" dirty="0"/>
              <a:t>spread across the river, in some places reaching five stories high.</a:t>
            </a:r>
          </a:p>
          <a:p>
            <a:r>
              <a:rPr lang="en-US" sz="1800" dirty="0" smtClean="0"/>
              <a:t>The river </a:t>
            </a:r>
            <a:r>
              <a:rPr lang="en-US" sz="1800" dirty="0"/>
              <a:t>fire helped create an environmental </a:t>
            </a:r>
            <a:r>
              <a:rPr lang="en-US" sz="1800" dirty="0" smtClean="0"/>
              <a:t>revolution that </a:t>
            </a:r>
            <a:r>
              <a:rPr lang="en-US" sz="1800" dirty="0"/>
              <a:t>culminated in the creation of the Environmental Protection Agency.</a:t>
            </a:r>
          </a:p>
          <a:p>
            <a:endParaRPr lang="en-US" dirty="0"/>
          </a:p>
        </p:txBody>
      </p:sp>
      <p:pic>
        <p:nvPicPr>
          <p:cNvPr id="5" name="Picture 4"/>
          <p:cNvPicPr>
            <a:picLocks noChangeAspect="1"/>
          </p:cNvPicPr>
          <p:nvPr/>
        </p:nvPicPr>
        <p:blipFill>
          <a:blip r:embed="rId2"/>
          <a:stretch>
            <a:fillRect/>
          </a:stretch>
        </p:blipFill>
        <p:spPr>
          <a:xfrm>
            <a:off x="4821195" y="2133600"/>
            <a:ext cx="4081849" cy="2279139"/>
          </a:xfrm>
          <a:prstGeom prst="rect">
            <a:avLst/>
          </a:prstGeom>
        </p:spPr>
      </p:pic>
    </p:spTree>
    <p:extLst>
      <p:ext uri="{BB962C8B-B14F-4D97-AF65-F5344CB8AC3E}">
        <p14:creationId xmlns:p14="http://schemas.microsoft.com/office/powerpoint/2010/main" val="2310455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1: Timeline</a:t>
            </a:r>
            <a:endParaRPr lang="en-US" sz="2400" dirty="0">
              <a:solidFill>
                <a:schemeClr val="bg1"/>
              </a:solidFill>
            </a:endParaRPr>
          </a:p>
        </p:txBody>
      </p:sp>
      <p:sp>
        <p:nvSpPr>
          <p:cNvPr id="2" name="Title 1"/>
          <p:cNvSpPr>
            <a:spLocks noGrp="1"/>
          </p:cNvSpPr>
          <p:nvPr>
            <p:ph type="title"/>
          </p:nvPr>
        </p:nvSpPr>
        <p:spPr>
          <a:xfrm>
            <a:off x="240957" y="1195816"/>
            <a:ext cx="7315200" cy="715962"/>
          </a:xfrm>
        </p:spPr>
        <p:txBody>
          <a:bodyPr/>
          <a:lstStyle/>
          <a:p>
            <a:r>
              <a:rPr lang="en-US" sz="2400" dirty="0" smtClean="0"/>
              <a:t>National Environmental Policy Act 1969</a:t>
            </a:r>
            <a:endParaRPr lang="en-US" sz="2400" dirty="0"/>
          </a:p>
        </p:txBody>
      </p:sp>
      <p:sp>
        <p:nvSpPr>
          <p:cNvPr id="3" name="Content Placeholder 2"/>
          <p:cNvSpPr>
            <a:spLocks noGrp="1"/>
          </p:cNvSpPr>
          <p:nvPr>
            <p:ph idx="1"/>
          </p:nvPr>
        </p:nvSpPr>
        <p:spPr>
          <a:xfrm>
            <a:off x="304800" y="1882346"/>
            <a:ext cx="3886200" cy="4191000"/>
          </a:xfrm>
        </p:spPr>
        <p:txBody>
          <a:bodyPr/>
          <a:lstStyle/>
          <a:p>
            <a:r>
              <a:rPr lang="en-US" sz="1800" dirty="0"/>
              <a:t>National Environmental Policy Act (NEPA), the first major U.S. environmental law. </a:t>
            </a:r>
            <a:endParaRPr lang="en-US" sz="1800" dirty="0" smtClean="0"/>
          </a:p>
          <a:p>
            <a:r>
              <a:rPr lang="en-US" sz="1800" dirty="0" smtClean="0"/>
              <a:t>Enacted </a:t>
            </a:r>
            <a:r>
              <a:rPr lang="en-US" sz="1800" dirty="0"/>
              <a:t>in 1969 and signed into law in 1970 by President Richard M. </a:t>
            </a:r>
            <a:r>
              <a:rPr lang="en-US" sz="1800" dirty="0" smtClean="0"/>
              <a:t>Nixon.</a:t>
            </a:r>
          </a:p>
          <a:p>
            <a:r>
              <a:rPr lang="en-US" sz="1800" dirty="0" smtClean="0"/>
              <a:t>NEPA </a:t>
            </a:r>
            <a:r>
              <a:rPr lang="en-US" sz="1800" dirty="0"/>
              <a:t>requires all federal agencies to go through a formal process before taking any action anticipated to have substantial impact on the environment.</a:t>
            </a:r>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05400" y="1553797"/>
            <a:ext cx="2843284" cy="2286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733800"/>
            <a:ext cx="4198772" cy="2881313"/>
          </a:xfrm>
          <a:prstGeom prst="rect">
            <a:avLst/>
          </a:prstGeom>
        </p:spPr>
      </p:pic>
    </p:spTree>
    <p:extLst>
      <p:ext uri="{BB962C8B-B14F-4D97-AF65-F5344CB8AC3E}">
        <p14:creationId xmlns:p14="http://schemas.microsoft.com/office/powerpoint/2010/main" val="1499352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1: Timeline</a:t>
            </a:r>
            <a:endParaRPr lang="en-US" sz="2400" dirty="0">
              <a:solidFill>
                <a:schemeClr val="bg1"/>
              </a:solidFill>
            </a:endParaRPr>
          </a:p>
        </p:txBody>
      </p:sp>
      <p:sp>
        <p:nvSpPr>
          <p:cNvPr id="2" name="Title 1"/>
          <p:cNvSpPr>
            <a:spLocks noGrp="1"/>
          </p:cNvSpPr>
          <p:nvPr>
            <p:ph type="title"/>
          </p:nvPr>
        </p:nvSpPr>
        <p:spPr>
          <a:xfrm>
            <a:off x="296562" y="1277529"/>
            <a:ext cx="7315200" cy="715962"/>
          </a:xfrm>
        </p:spPr>
        <p:txBody>
          <a:bodyPr/>
          <a:lstStyle/>
          <a:p>
            <a:r>
              <a:rPr lang="en-US" sz="2400" dirty="0" smtClean="0"/>
              <a:t>Clean Air Act 1970</a:t>
            </a:r>
            <a:endParaRPr lang="en-US" sz="2400" dirty="0"/>
          </a:p>
        </p:txBody>
      </p:sp>
      <p:sp>
        <p:nvSpPr>
          <p:cNvPr id="3" name="Content Placeholder 2"/>
          <p:cNvSpPr>
            <a:spLocks noGrp="1"/>
          </p:cNvSpPr>
          <p:nvPr>
            <p:ph idx="1"/>
          </p:nvPr>
        </p:nvSpPr>
        <p:spPr>
          <a:xfrm>
            <a:off x="304800" y="2044313"/>
            <a:ext cx="4267200" cy="3962400"/>
          </a:xfrm>
        </p:spPr>
        <p:txBody>
          <a:bodyPr/>
          <a:lstStyle/>
          <a:p>
            <a:r>
              <a:rPr lang="en-US" sz="1800" dirty="0"/>
              <a:t>The Clean Air Act </a:t>
            </a:r>
            <a:r>
              <a:rPr lang="en-US" sz="1800" dirty="0" smtClean="0"/>
              <a:t>is </a:t>
            </a:r>
            <a:r>
              <a:rPr lang="en-US" sz="1800" dirty="0"/>
              <a:t>a United States federal law designed to control air pollution on a national level. </a:t>
            </a:r>
            <a:endParaRPr lang="en-US" sz="1800" dirty="0" smtClean="0"/>
          </a:p>
          <a:p>
            <a:r>
              <a:rPr lang="en-US" sz="1800" dirty="0" smtClean="0"/>
              <a:t>It </a:t>
            </a:r>
            <a:r>
              <a:rPr lang="en-US" sz="1800" dirty="0"/>
              <a:t>is one of the United States' first and most influential modern environmental laws, and one of the most comprehensive air quality laws in the world.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1752600"/>
            <a:ext cx="3962400" cy="2228850"/>
          </a:xfrm>
          <a:prstGeom prst="rect">
            <a:avLst/>
          </a:prstGeom>
        </p:spPr>
      </p:pic>
      <p:pic>
        <p:nvPicPr>
          <p:cNvPr id="7" name="Picture 6"/>
          <p:cNvPicPr>
            <a:picLocks noChangeAspect="1"/>
          </p:cNvPicPr>
          <p:nvPr/>
        </p:nvPicPr>
        <p:blipFill>
          <a:blip r:embed="rId3"/>
          <a:stretch>
            <a:fillRect/>
          </a:stretch>
        </p:blipFill>
        <p:spPr>
          <a:xfrm>
            <a:off x="4788243" y="4114800"/>
            <a:ext cx="3974757" cy="2239646"/>
          </a:xfrm>
          <a:prstGeom prst="rect">
            <a:avLst/>
          </a:prstGeom>
        </p:spPr>
      </p:pic>
      <p:sp>
        <p:nvSpPr>
          <p:cNvPr id="8" name="TextBox 7"/>
          <p:cNvSpPr txBox="1"/>
          <p:nvPr/>
        </p:nvSpPr>
        <p:spPr>
          <a:xfrm>
            <a:off x="5029200" y="1828800"/>
            <a:ext cx="3352800" cy="461665"/>
          </a:xfrm>
          <a:prstGeom prst="rect">
            <a:avLst/>
          </a:prstGeom>
          <a:noFill/>
        </p:spPr>
        <p:txBody>
          <a:bodyPr wrap="square" rtlCol="0">
            <a:spAutoFit/>
          </a:bodyPr>
          <a:lstStyle/>
          <a:p>
            <a:r>
              <a:rPr lang="en-US" dirty="0" smtClean="0"/>
              <a:t>Los Angeles 1970</a:t>
            </a:r>
            <a:endParaRPr lang="en-US" dirty="0"/>
          </a:p>
        </p:txBody>
      </p:sp>
      <p:sp>
        <p:nvSpPr>
          <p:cNvPr id="10" name="TextBox 9"/>
          <p:cNvSpPr txBox="1"/>
          <p:nvPr/>
        </p:nvSpPr>
        <p:spPr>
          <a:xfrm>
            <a:off x="5099221" y="4180941"/>
            <a:ext cx="3352800" cy="461665"/>
          </a:xfrm>
          <a:prstGeom prst="rect">
            <a:avLst/>
          </a:prstGeom>
          <a:noFill/>
        </p:spPr>
        <p:txBody>
          <a:bodyPr wrap="square" rtlCol="0">
            <a:spAutoFit/>
          </a:bodyPr>
          <a:lstStyle/>
          <a:p>
            <a:r>
              <a:rPr lang="en-US" dirty="0" smtClean="0"/>
              <a:t>Los Angeles 2020</a:t>
            </a:r>
            <a:endParaRPr lang="en-US" dirty="0"/>
          </a:p>
        </p:txBody>
      </p:sp>
    </p:spTree>
    <p:extLst>
      <p:ext uri="{BB962C8B-B14F-4D97-AF65-F5344CB8AC3E}">
        <p14:creationId xmlns:p14="http://schemas.microsoft.com/office/powerpoint/2010/main" val="3583264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1: Timeline</a:t>
            </a:r>
            <a:endParaRPr lang="en-US" sz="2400" dirty="0">
              <a:solidFill>
                <a:schemeClr val="bg1"/>
              </a:solidFill>
            </a:endParaRPr>
          </a:p>
        </p:txBody>
      </p:sp>
      <p:sp>
        <p:nvSpPr>
          <p:cNvPr id="2" name="Title 1"/>
          <p:cNvSpPr>
            <a:spLocks noGrp="1"/>
          </p:cNvSpPr>
          <p:nvPr>
            <p:ph type="title"/>
          </p:nvPr>
        </p:nvSpPr>
        <p:spPr>
          <a:xfrm>
            <a:off x="228600" y="1265238"/>
            <a:ext cx="7315200" cy="715962"/>
          </a:xfrm>
        </p:spPr>
        <p:txBody>
          <a:bodyPr/>
          <a:lstStyle/>
          <a:p>
            <a:r>
              <a:rPr lang="en-US" sz="2400" dirty="0" smtClean="0"/>
              <a:t>EPA Established 1970</a:t>
            </a:r>
            <a:endParaRPr lang="en-US" sz="2400" dirty="0"/>
          </a:p>
        </p:txBody>
      </p:sp>
      <p:sp>
        <p:nvSpPr>
          <p:cNvPr id="3" name="Content Placeholder 2"/>
          <p:cNvSpPr>
            <a:spLocks noGrp="1"/>
          </p:cNvSpPr>
          <p:nvPr>
            <p:ph idx="1"/>
          </p:nvPr>
        </p:nvSpPr>
        <p:spPr>
          <a:xfrm>
            <a:off x="255373" y="1981200"/>
            <a:ext cx="4316628" cy="4724400"/>
          </a:xfrm>
        </p:spPr>
        <p:txBody>
          <a:bodyPr/>
          <a:lstStyle/>
          <a:p>
            <a:r>
              <a:rPr lang="en-US" sz="1800" dirty="0"/>
              <a:t>Born in the wake of elevated concern about environmental </a:t>
            </a:r>
            <a:r>
              <a:rPr lang="en-US" sz="1800" dirty="0" smtClean="0"/>
              <a:t>pollution. </a:t>
            </a:r>
          </a:p>
          <a:p>
            <a:r>
              <a:rPr lang="en-US" sz="1800" dirty="0" smtClean="0"/>
              <a:t>EPA </a:t>
            </a:r>
            <a:r>
              <a:rPr lang="en-US" sz="1800" dirty="0"/>
              <a:t>was established on December 2, 1970 to consolidate in one agency a variety of federal research, monitoring, standard-setting and enforcement activities to ensure environmental protection.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989438"/>
            <a:ext cx="4038600" cy="2694989"/>
          </a:xfrm>
          <a:prstGeom prst="rect">
            <a:avLst/>
          </a:prstGeom>
        </p:spPr>
      </p:pic>
    </p:spTree>
    <p:extLst>
      <p:ext uri="{BB962C8B-B14F-4D97-AF65-F5344CB8AC3E}">
        <p14:creationId xmlns:p14="http://schemas.microsoft.com/office/powerpoint/2010/main" val="3193340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1: Timeline</a:t>
            </a:r>
            <a:endParaRPr lang="en-US" sz="2400" dirty="0">
              <a:solidFill>
                <a:schemeClr val="bg1"/>
              </a:solidFill>
            </a:endParaRPr>
          </a:p>
        </p:txBody>
      </p:sp>
      <p:sp>
        <p:nvSpPr>
          <p:cNvPr id="2" name="Title 1"/>
          <p:cNvSpPr>
            <a:spLocks noGrp="1"/>
          </p:cNvSpPr>
          <p:nvPr>
            <p:ph type="title"/>
          </p:nvPr>
        </p:nvSpPr>
        <p:spPr>
          <a:xfrm>
            <a:off x="228600" y="1288129"/>
            <a:ext cx="7315200" cy="715962"/>
          </a:xfrm>
        </p:spPr>
        <p:txBody>
          <a:bodyPr/>
          <a:lstStyle/>
          <a:p>
            <a:r>
              <a:rPr lang="en-US" sz="2400" dirty="0" smtClean="0"/>
              <a:t>Earth Day 1970</a:t>
            </a:r>
            <a:endParaRPr lang="en-US" sz="2400" dirty="0"/>
          </a:p>
        </p:txBody>
      </p:sp>
      <p:sp>
        <p:nvSpPr>
          <p:cNvPr id="3" name="Content Placeholder 2"/>
          <p:cNvSpPr>
            <a:spLocks noGrp="1"/>
          </p:cNvSpPr>
          <p:nvPr>
            <p:ph idx="1"/>
          </p:nvPr>
        </p:nvSpPr>
        <p:spPr>
          <a:xfrm>
            <a:off x="228600" y="2012329"/>
            <a:ext cx="3962400" cy="4191000"/>
          </a:xfrm>
        </p:spPr>
        <p:txBody>
          <a:bodyPr/>
          <a:lstStyle/>
          <a:p>
            <a:r>
              <a:rPr lang="en-US" sz="1800" dirty="0"/>
              <a:t>Earth Day was founded in 1970 as a day of education about environmental </a:t>
            </a:r>
            <a:r>
              <a:rPr lang="en-US" sz="1800" dirty="0" smtClean="0"/>
              <a:t>issues.</a:t>
            </a:r>
          </a:p>
          <a:p>
            <a:r>
              <a:rPr lang="en-US" sz="1800" dirty="0" smtClean="0"/>
              <a:t>The </a:t>
            </a:r>
            <a:r>
              <a:rPr lang="en-US" sz="1800" dirty="0"/>
              <a:t>holiday is now a global celebration that's sometimes extended into Earth Week, a full seven days of events focused on green living.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2004091"/>
            <a:ext cx="4267200" cy="4267200"/>
          </a:xfrm>
          <a:prstGeom prst="rect">
            <a:avLst/>
          </a:prstGeom>
        </p:spPr>
      </p:pic>
    </p:spTree>
    <p:extLst>
      <p:ext uri="{BB962C8B-B14F-4D97-AF65-F5344CB8AC3E}">
        <p14:creationId xmlns:p14="http://schemas.microsoft.com/office/powerpoint/2010/main" val="2065931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1: Timeline</a:t>
            </a:r>
            <a:endParaRPr lang="en-US" sz="2400" dirty="0">
              <a:solidFill>
                <a:schemeClr val="bg1"/>
              </a:solidFill>
            </a:endParaRPr>
          </a:p>
        </p:txBody>
      </p:sp>
      <p:sp>
        <p:nvSpPr>
          <p:cNvPr id="2" name="Title 1"/>
          <p:cNvSpPr>
            <a:spLocks noGrp="1"/>
          </p:cNvSpPr>
          <p:nvPr>
            <p:ph type="title"/>
          </p:nvPr>
        </p:nvSpPr>
        <p:spPr>
          <a:xfrm>
            <a:off x="228600" y="1205382"/>
            <a:ext cx="7315200" cy="715962"/>
          </a:xfrm>
        </p:spPr>
        <p:txBody>
          <a:bodyPr/>
          <a:lstStyle/>
          <a:p>
            <a:r>
              <a:rPr lang="en-US" sz="2400" dirty="0" smtClean="0"/>
              <a:t>Clean Water Act 1972</a:t>
            </a:r>
            <a:endParaRPr lang="en-US" sz="2400" dirty="0"/>
          </a:p>
        </p:txBody>
      </p:sp>
      <p:sp>
        <p:nvSpPr>
          <p:cNvPr id="3" name="Content Placeholder 2"/>
          <p:cNvSpPr>
            <a:spLocks noGrp="1"/>
          </p:cNvSpPr>
          <p:nvPr>
            <p:ph idx="1"/>
          </p:nvPr>
        </p:nvSpPr>
        <p:spPr>
          <a:xfrm>
            <a:off x="228600" y="4419600"/>
            <a:ext cx="8305800" cy="1888524"/>
          </a:xfrm>
        </p:spPr>
        <p:txBody>
          <a:bodyPr/>
          <a:lstStyle/>
          <a:p>
            <a:r>
              <a:rPr lang="en-US" sz="1800" dirty="0"/>
              <a:t>The Clean Water Act is a U.S. federal law that regulates the discharge of pollutants into the nation's surface waters, including lakes, rivers, streams, wetlands, and coastal areas. </a:t>
            </a:r>
            <a:endParaRPr lang="en-US" sz="1800" dirty="0" smtClean="0"/>
          </a:p>
          <a:p>
            <a:r>
              <a:rPr lang="en-US" sz="1800" dirty="0" smtClean="0"/>
              <a:t>Passed </a:t>
            </a:r>
            <a:r>
              <a:rPr lang="en-US" sz="1800" dirty="0"/>
              <a:t>in 1972 and amended in 1977 and 1987, the Clean Water Act was originally known as the Federal Water Pollution Control Act.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0468" y="1828800"/>
            <a:ext cx="5182063" cy="2514600"/>
          </a:xfrm>
          <a:prstGeom prst="rect">
            <a:avLst/>
          </a:prstGeom>
        </p:spPr>
      </p:pic>
      <p:sp>
        <p:nvSpPr>
          <p:cNvPr id="8" name="TextBox 7"/>
          <p:cNvSpPr txBox="1"/>
          <p:nvPr/>
        </p:nvSpPr>
        <p:spPr>
          <a:xfrm>
            <a:off x="628534" y="1997544"/>
            <a:ext cx="1143000" cy="461665"/>
          </a:xfrm>
          <a:prstGeom prst="rect">
            <a:avLst/>
          </a:prstGeom>
          <a:noFill/>
        </p:spPr>
        <p:txBody>
          <a:bodyPr wrap="square" rtlCol="0">
            <a:spAutoFit/>
          </a:bodyPr>
          <a:lstStyle/>
          <a:p>
            <a:r>
              <a:rPr lang="en-US" dirty="0" smtClean="0"/>
              <a:t>Then</a:t>
            </a:r>
            <a:endParaRPr lang="en-US" dirty="0"/>
          </a:p>
        </p:txBody>
      </p:sp>
      <p:sp>
        <p:nvSpPr>
          <p:cNvPr id="10" name="TextBox 9"/>
          <p:cNvSpPr txBox="1"/>
          <p:nvPr/>
        </p:nvSpPr>
        <p:spPr>
          <a:xfrm>
            <a:off x="7010400" y="2103884"/>
            <a:ext cx="1143000" cy="461665"/>
          </a:xfrm>
          <a:prstGeom prst="rect">
            <a:avLst/>
          </a:prstGeom>
          <a:noFill/>
        </p:spPr>
        <p:txBody>
          <a:bodyPr wrap="square" rtlCol="0">
            <a:spAutoFit/>
          </a:bodyPr>
          <a:lstStyle/>
          <a:p>
            <a:r>
              <a:rPr lang="en-US" dirty="0" smtClean="0"/>
              <a:t>Now</a:t>
            </a:r>
            <a:endParaRPr lang="en-US" dirty="0"/>
          </a:p>
        </p:txBody>
      </p:sp>
    </p:spTree>
    <p:extLst>
      <p:ext uri="{BB962C8B-B14F-4D97-AF65-F5344CB8AC3E}">
        <p14:creationId xmlns:p14="http://schemas.microsoft.com/office/powerpoint/2010/main" val="2202455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04054"/>
            <a:ext cx="7315200" cy="715962"/>
          </a:xfrm>
        </p:spPr>
        <p:txBody>
          <a:bodyPr/>
          <a:lstStyle/>
          <a:p>
            <a:r>
              <a:rPr lang="en-US" sz="2400" dirty="0" smtClean="0"/>
              <a:t>Love Canal</a:t>
            </a:r>
            <a:endParaRPr lang="en-US" sz="2400" dirty="0"/>
          </a:p>
        </p:txBody>
      </p:sp>
      <p:sp>
        <p:nvSpPr>
          <p:cNvPr id="3" name="Content Placeholder 2"/>
          <p:cNvSpPr>
            <a:spLocks noGrp="1"/>
          </p:cNvSpPr>
          <p:nvPr>
            <p:ph idx="1"/>
          </p:nvPr>
        </p:nvSpPr>
        <p:spPr>
          <a:xfrm>
            <a:off x="304800" y="1752600"/>
            <a:ext cx="4572000" cy="4724400"/>
          </a:xfrm>
        </p:spPr>
        <p:txBody>
          <a:bodyPr/>
          <a:lstStyle/>
          <a:p>
            <a:r>
              <a:rPr lang="en-US" sz="1800" dirty="0"/>
              <a:t>Love Canal is a neighborhood in Niagara Falls, New York, infamous as the location of a 70-acre </a:t>
            </a:r>
            <a:r>
              <a:rPr lang="en-US" sz="1800" dirty="0" smtClean="0"/>
              <a:t>landfill </a:t>
            </a:r>
            <a:r>
              <a:rPr lang="en-US" sz="1800" dirty="0"/>
              <a:t>that became the site of a massive environmental disaster in the 1970s. </a:t>
            </a:r>
            <a:endParaRPr lang="en-US" sz="1800" dirty="0" smtClean="0"/>
          </a:p>
          <a:p>
            <a:r>
              <a:rPr lang="en-US" sz="1800" dirty="0" smtClean="0"/>
              <a:t>During </a:t>
            </a:r>
            <a:r>
              <a:rPr lang="en-US" sz="1800" dirty="0"/>
              <a:t>the </a:t>
            </a:r>
            <a:r>
              <a:rPr lang="en-US" sz="1800" dirty="0" smtClean="0"/>
              <a:t>1940s </a:t>
            </a:r>
            <a:r>
              <a:rPr lang="en-US" sz="1800" dirty="0"/>
              <a:t>the </a:t>
            </a:r>
            <a:r>
              <a:rPr lang="en-US" sz="1800" dirty="0" smtClean="0"/>
              <a:t>Hooker </a:t>
            </a:r>
            <a:r>
              <a:rPr lang="en-US" sz="1800" dirty="0"/>
              <a:t>Chemical </a:t>
            </a:r>
            <a:r>
              <a:rPr lang="en-US" sz="1800" dirty="0" smtClean="0"/>
              <a:t>Company used </a:t>
            </a:r>
            <a:r>
              <a:rPr lang="en-US" sz="1800" dirty="0"/>
              <a:t>the site to dump </a:t>
            </a:r>
            <a:r>
              <a:rPr lang="en-US" sz="1800" dirty="0" smtClean="0"/>
              <a:t>tons </a:t>
            </a:r>
            <a:r>
              <a:rPr lang="en-US" sz="1800" dirty="0"/>
              <a:t>of chemical byproducts </a:t>
            </a:r>
            <a:r>
              <a:rPr lang="en-US" sz="1800" dirty="0" smtClean="0"/>
              <a:t>and eventually sold it to </a:t>
            </a:r>
            <a:r>
              <a:rPr lang="en-US" sz="1800" dirty="0"/>
              <a:t>the local school district in </a:t>
            </a:r>
            <a:r>
              <a:rPr lang="en-US" sz="1800" dirty="0" smtClean="0"/>
              <a:t>1953. </a:t>
            </a:r>
          </a:p>
          <a:p>
            <a:r>
              <a:rPr lang="en-US" sz="1800" dirty="0" smtClean="0"/>
              <a:t>It </a:t>
            </a:r>
            <a:r>
              <a:rPr lang="en-US" sz="1800" dirty="0"/>
              <a:t>attracted national attention for the public health problem originating from the former dumping of toxic waste on the </a:t>
            </a:r>
            <a:r>
              <a:rPr lang="en-US" sz="1800" dirty="0" smtClean="0"/>
              <a:t>site that resulted in families </a:t>
            </a:r>
            <a:r>
              <a:rPr lang="en-US" sz="1800" dirty="0"/>
              <a:t>with longstanding health issues and symptoms of leukemia.</a:t>
            </a:r>
            <a:r>
              <a:rPr lang="en-US" sz="1800" dirty="0" smtClean="0"/>
              <a:t> </a:t>
            </a:r>
          </a:p>
          <a:p>
            <a:endParaRPr lang="en-US" dirty="0"/>
          </a:p>
        </p:txBody>
      </p:sp>
      <p:sp>
        <p:nvSpPr>
          <p:cNvPr id="7"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1: Timeline</a:t>
            </a:r>
            <a:endParaRPr lang="en-US" sz="2400" dirty="0">
              <a:solidFill>
                <a:schemeClr val="bg1"/>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1907491"/>
            <a:ext cx="3978617" cy="3133634"/>
          </a:xfrm>
          <a:prstGeom prst="rect">
            <a:avLst/>
          </a:prstGeom>
        </p:spPr>
      </p:pic>
    </p:spTree>
    <p:extLst>
      <p:ext uri="{BB962C8B-B14F-4D97-AF65-F5344CB8AC3E}">
        <p14:creationId xmlns:p14="http://schemas.microsoft.com/office/powerpoint/2010/main" val="1440019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63394"/>
            <a:ext cx="7315200" cy="715962"/>
          </a:xfrm>
        </p:spPr>
        <p:txBody>
          <a:bodyPr/>
          <a:lstStyle/>
          <a:p>
            <a:r>
              <a:rPr lang="en-US" sz="2400" dirty="0" smtClean="0"/>
              <a:t>Love Canal</a:t>
            </a:r>
            <a:endParaRPr lang="en-US" sz="2400" dirty="0"/>
          </a:p>
        </p:txBody>
      </p:sp>
      <p:sp>
        <p:nvSpPr>
          <p:cNvPr id="6" name="Content Placeholder 5"/>
          <p:cNvSpPr>
            <a:spLocks noGrp="1"/>
          </p:cNvSpPr>
          <p:nvPr>
            <p:ph idx="1"/>
          </p:nvPr>
        </p:nvSpPr>
        <p:spPr>
          <a:xfrm>
            <a:off x="228600" y="1995832"/>
            <a:ext cx="8610600" cy="1890368"/>
          </a:xfrm>
        </p:spPr>
        <p:txBody>
          <a:bodyPr/>
          <a:lstStyle/>
          <a:p>
            <a:r>
              <a:rPr lang="en-US" sz="1800" dirty="0"/>
              <a:t>The federal government passed the Superfund law in 1980 which was designed to investigate and clean up sites contaminated with hazardous substances. </a:t>
            </a:r>
          </a:p>
          <a:p>
            <a:r>
              <a:rPr lang="en-US" sz="1800" dirty="0"/>
              <a:t>The resulting Superfund cleanup operation demolished the neighborhood, ending during 2004.</a:t>
            </a:r>
          </a:p>
          <a:p>
            <a:endParaRPr lang="en-US" sz="1800" dirty="0"/>
          </a:p>
        </p:txBody>
      </p:sp>
      <p:pic>
        <p:nvPicPr>
          <p:cNvPr id="3" name="Picture 2"/>
          <p:cNvPicPr>
            <a:picLocks noChangeAspect="1"/>
          </p:cNvPicPr>
          <p:nvPr/>
        </p:nvPicPr>
        <p:blipFill>
          <a:blip r:embed="rId2"/>
          <a:stretch>
            <a:fillRect/>
          </a:stretch>
        </p:blipFill>
        <p:spPr>
          <a:xfrm>
            <a:off x="1828800" y="3429000"/>
            <a:ext cx="5396199" cy="3038475"/>
          </a:xfrm>
          <a:prstGeom prst="rect">
            <a:avLst/>
          </a:prstGeom>
        </p:spPr>
      </p:pic>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1: Timeline</a:t>
            </a:r>
            <a:endParaRPr lang="en-US" sz="2400" dirty="0">
              <a:solidFill>
                <a:schemeClr val="bg1"/>
              </a:solidFill>
            </a:endParaRPr>
          </a:p>
        </p:txBody>
      </p:sp>
    </p:spTree>
    <p:extLst>
      <p:ext uri="{BB962C8B-B14F-4D97-AF65-F5344CB8AC3E}">
        <p14:creationId xmlns:p14="http://schemas.microsoft.com/office/powerpoint/2010/main" val="592232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30195" y="1997801"/>
            <a:ext cx="7924800" cy="1219200"/>
          </a:xfrm>
        </p:spPr>
        <p:txBody>
          <a:bodyPr/>
          <a:lstStyle/>
          <a:p>
            <a:pPr marL="342900" indent="-342900">
              <a:buFont typeface="+mj-lt"/>
              <a:buAutoNum type="arabicPeriod" startAt="3"/>
            </a:pPr>
            <a:r>
              <a:rPr lang="en-US" sz="1800" dirty="0" smtClean="0"/>
              <a:t>Do ONE activity from seven of the following categories (using the activities in the merit badge pamphlet as the basis for planning and carrying out your projects):</a:t>
            </a:r>
            <a:endParaRPr lang="en-US" sz="1800" dirty="0"/>
          </a:p>
        </p:txBody>
      </p:sp>
      <p:sp>
        <p:nvSpPr>
          <p:cNvPr id="2" name="Content Placeholder 1"/>
          <p:cNvSpPr>
            <a:spLocks noGrp="1"/>
          </p:cNvSpPr>
          <p:nvPr>
            <p:ph idx="1"/>
          </p:nvPr>
        </p:nvSpPr>
        <p:spPr>
          <a:xfrm>
            <a:off x="576649" y="3200400"/>
            <a:ext cx="7315200" cy="3200400"/>
          </a:xfrm>
        </p:spPr>
        <p:txBody>
          <a:bodyPr>
            <a:normAutofit/>
          </a:bodyPr>
          <a:lstStyle/>
          <a:p>
            <a:pPr marL="708660" lvl="1" indent="-342900">
              <a:buFont typeface="+mj-lt"/>
              <a:buAutoNum type="alphaLcPeriod"/>
            </a:pPr>
            <a:r>
              <a:rPr lang="en-US" sz="1800" i="1" dirty="0" smtClean="0"/>
              <a:t>Ecology</a:t>
            </a:r>
            <a:endParaRPr lang="en-US" sz="1800" dirty="0"/>
          </a:p>
          <a:p>
            <a:pPr marL="982980" lvl="2" indent="-342900">
              <a:buFont typeface="+mj-lt"/>
              <a:buAutoNum type="arabicPeriod"/>
            </a:pPr>
            <a:r>
              <a:rPr lang="en-US" sz="1800" dirty="0"/>
              <a:t>Conduct an experiment to find out how living things respond to changes in their environments. Discuss your observations with your counselor.</a:t>
            </a:r>
          </a:p>
          <a:p>
            <a:pPr marL="982980" lvl="2" indent="-342900">
              <a:buFont typeface="+mj-lt"/>
              <a:buAutoNum type="arabicPeriod"/>
            </a:pPr>
            <a:r>
              <a:rPr lang="en-US" sz="1800" dirty="0"/>
              <a:t>Conduct an experiment illustrating the greenhouse effect. Keep a journal of your data and observations. Discuss your conclusions with your counselor.</a:t>
            </a:r>
          </a:p>
          <a:p>
            <a:pPr marL="982980" lvl="2" indent="-342900">
              <a:buFont typeface="+mj-lt"/>
              <a:buAutoNum type="arabicPeriod"/>
            </a:pPr>
            <a:r>
              <a:rPr lang="en-US" sz="1800" dirty="0"/>
              <a:t>Discuss what is an ecosystem. Tell how it is maintained in nature and how it survives</a:t>
            </a:r>
            <a:r>
              <a:rPr lang="en-US" sz="1800" dirty="0" smtClean="0"/>
              <a:t>.</a:t>
            </a:r>
            <a:endParaRPr lang="en-US" sz="1800" dirty="0"/>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smtClean="0">
                <a:solidFill>
                  <a:schemeClr val="bg1"/>
                </a:solidFill>
              </a:rPr>
              <a:t>Environmental Science Merit Badge Requirements</a:t>
            </a:r>
            <a:endParaRPr lang="en-US" sz="2400" dirty="0">
              <a:solidFill>
                <a:schemeClr val="bg1"/>
              </a:solidFill>
            </a:endParaRPr>
          </a:p>
        </p:txBody>
      </p:sp>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4184" y="1210232"/>
            <a:ext cx="762000" cy="791687"/>
          </a:xfrm>
          <a:prstGeom prst="rect">
            <a:avLst/>
          </a:prstGeom>
        </p:spPr>
      </p:pic>
    </p:spTree>
    <p:extLst>
      <p:ext uri="{BB962C8B-B14F-4D97-AF65-F5344CB8AC3E}">
        <p14:creationId xmlns:p14="http://schemas.microsoft.com/office/powerpoint/2010/main" val="198796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1: Timeline</a:t>
            </a:r>
            <a:endParaRPr lang="en-US" sz="2400" dirty="0">
              <a:solidFill>
                <a:schemeClr val="bg1"/>
              </a:solidFill>
            </a:endParaRPr>
          </a:p>
        </p:txBody>
      </p:sp>
      <p:sp>
        <p:nvSpPr>
          <p:cNvPr id="3" name="Title 2"/>
          <p:cNvSpPr>
            <a:spLocks noGrp="1"/>
          </p:cNvSpPr>
          <p:nvPr>
            <p:ph type="title"/>
          </p:nvPr>
        </p:nvSpPr>
        <p:spPr>
          <a:xfrm>
            <a:off x="228600" y="1291251"/>
            <a:ext cx="7315200" cy="715962"/>
          </a:xfrm>
        </p:spPr>
        <p:txBody>
          <a:bodyPr/>
          <a:lstStyle/>
          <a:p>
            <a:r>
              <a:rPr lang="en-US" sz="2400" dirty="0"/>
              <a:t>Exxon Valdez </a:t>
            </a:r>
            <a:r>
              <a:rPr lang="en-US" sz="2400" dirty="0" smtClean="0"/>
              <a:t>1989</a:t>
            </a:r>
            <a:endParaRPr lang="en-US" sz="2400" dirty="0"/>
          </a:p>
        </p:txBody>
      </p:sp>
      <p:sp>
        <p:nvSpPr>
          <p:cNvPr id="4" name="Content Placeholder 3"/>
          <p:cNvSpPr>
            <a:spLocks noGrp="1"/>
          </p:cNvSpPr>
          <p:nvPr>
            <p:ph idx="1"/>
          </p:nvPr>
        </p:nvSpPr>
        <p:spPr>
          <a:xfrm>
            <a:off x="265670" y="2007213"/>
            <a:ext cx="5220730" cy="4191000"/>
          </a:xfrm>
        </p:spPr>
        <p:txBody>
          <a:bodyPr/>
          <a:lstStyle/>
          <a:p>
            <a:r>
              <a:rPr lang="en-US" sz="1800" dirty="0" smtClean="0"/>
              <a:t>The </a:t>
            </a:r>
            <a:r>
              <a:rPr lang="en-US" sz="1800" dirty="0"/>
              <a:t>Exxon Valdez oil spill was a manmade disaster that occurred when Exxon Valdez, an oil tanker owned by the Exxon Shipping Company, spilled 11 million gallons of crude oil into Alaska's Prince William Sound on March 24, 1989. </a:t>
            </a:r>
            <a:endParaRPr lang="en-US" sz="1800" dirty="0" smtClean="0"/>
          </a:p>
          <a:p>
            <a:r>
              <a:rPr lang="en-US" sz="1800" dirty="0" smtClean="0"/>
              <a:t>It </a:t>
            </a:r>
            <a:r>
              <a:rPr lang="en-US" sz="1800" dirty="0"/>
              <a:t>was the worst oil spill in U.S. history until the Deepwater Horizon oil spill in 2010.</a:t>
            </a:r>
          </a:p>
          <a:p>
            <a:endParaRPr lang="en-US" sz="1800"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9054" y="4648200"/>
            <a:ext cx="3048000" cy="204854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1682862"/>
            <a:ext cx="2644865" cy="2891719"/>
          </a:xfrm>
          <a:prstGeom prst="rect">
            <a:avLst/>
          </a:prstGeom>
        </p:spPr>
      </p:pic>
    </p:spTree>
    <p:extLst>
      <p:ext uri="{BB962C8B-B14F-4D97-AF65-F5344CB8AC3E}">
        <p14:creationId xmlns:p14="http://schemas.microsoft.com/office/powerpoint/2010/main" val="1420122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457200" y="1827213"/>
            <a:ext cx="3733800" cy="4191000"/>
          </a:xfrm>
        </p:spPr>
        <p:txBody>
          <a:bodyPr>
            <a:normAutofit/>
          </a:bodyPr>
          <a:lstStyle/>
          <a:p>
            <a:r>
              <a:rPr lang="en-US" sz="1800" dirty="0"/>
              <a:t>The </a:t>
            </a:r>
            <a:r>
              <a:rPr lang="en-US" sz="1800" i="1" dirty="0"/>
              <a:t>Deepwater Horizon oil spill</a:t>
            </a:r>
            <a:r>
              <a:rPr lang="en-US" sz="1800" dirty="0"/>
              <a:t> is an industrial disaster that began on April 20, 2010, in the Gulf of Mexico on the BP-operated Macondo Prospect and is considered to be the largest marine oil spill in the history of the petroleum </a:t>
            </a:r>
            <a:r>
              <a:rPr lang="en-US" sz="1800" dirty="0" smtClean="0"/>
              <a:t>industry.</a:t>
            </a:r>
            <a:endParaRPr lang="en-US" sz="1800" dirty="0"/>
          </a:p>
        </p:txBody>
      </p:sp>
      <p:pic>
        <p:nvPicPr>
          <p:cNvPr id="12" name="Content Placeholder 1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905000"/>
            <a:ext cx="4038600" cy="2884714"/>
          </a:xfrm>
        </p:spPr>
      </p:pic>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1: Timeline</a:t>
            </a:r>
            <a:endParaRPr lang="en-US" sz="2400" dirty="0">
              <a:solidFill>
                <a:schemeClr val="bg1"/>
              </a:solidFill>
            </a:endParaRPr>
          </a:p>
        </p:txBody>
      </p:sp>
    </p:spTree>
    <p:extLst>
      <p:ext uri="{BB962C8B-B14F-4D97-AF65-F5344CB8AC3E}">
        <p14:creationId xmlns:p14="http://schemas.microsoft.com/office/powerpoint/2010/main" val="2652482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1000" y="1295400"/>
            <a:ext cx="6835346" cy="5486400"/>
          </a:xfrm>
        </p:spPr>
        <p:txBody>
          <a:bodyPr/>
          <a:lstStyle/>
          <a:p>
            <a:r>
              <a:rPr lang="en-US" sz="1800" dirty="0" smtClean="0"/>
              <a:t>1902 – The Woodcraft Indians was started in Connecticut by the naturalist Ernes Thompson Seton to preserve the wilderness knowledge of American Indians.</a:t>
            </a:r>
          </a:p>
          <a:p>
            <a:r>
              <a:rPr lang="en-US" sz="1800" dirty="0" smtClean="0"/>
              <a:t>1904 – William T. </a:t>
            </a:r>
            <a:r>
              <a:rPr lang="en-US" sz="1800" dirty="0" err="1" smtClean="0"/>
              <a:t>Hornaday</a:t>
            </a:r>
            <a:r>
              <a:rPr lang="en-US" sz="1800" dirty="0" smtClean="0"/>
              <a:t> authored </a:t>
            </a:r>
            <a:r>
              <a:rPr lang="en-US" sz="1800" dirty="0" smtClean="0"/>
              <a:t>legislation </a:t>
            </a:r>
            <a:r>
              <a:rPr lang="en-US" sz="1800" dirty="0" smtClean="0"/>
              <a:t>to protect migratory birds.</a:t>
            </a:r>
          </a:p>
          <a:p>
            <a:r>
              <a:rPr lang="en-US" sz="1800" dirty="0" smtClean="0"/>
              <a:t>1905 – Daniel Carter Beard founded  club called the Sons of Daniel Boone to teach boys about nature, conservation, and </a:t>
            </a:r>
            <a:r>
              <a:rPr lang="en-US" sz="1800" dirty="0" err="1" smtClean="0"/>
              <a:t>outdoorsmanship</a:t>
            </a:r>
            <a:r>
              <a:rPr lang="en-US" sz="1800" dirty="0" smtClean="0"/>
              <a:t>.</a:t>
            </a:r>
          </a:p>
          <a:p>
            <a:r>
              <a:rPr lang="en-US" sz="1800" dirty="0"/>
              <a:t>1910 – Seton and Beard merged their boys’ clubs into the Boy Scouts of America. William D. Boyce founded this new organization.</a:t>
            </a:r>
          </a:p>
          <a:p>
            <a:r>
              <a:rPr lang="en-US" sz="1800" dirty="0"/>
              <a:t>Many of the principles that Scouts uphold come from the conservation ethics of Seton and Beard.</a:t>
            </a:r>
          </a:p>
          <a:p>
            <a:r>
              <a:rPr lang="en-US" sz="1800" dirty="0"/>
              <a:t>As of 2020, BSA has taught more than 110 million participants environmental principles.</a:t>
            </a:r>
          </a:p>
          <a:p>
            <a:r>
              <a:rPr lang="en-US" sz="1800" dirty="0" smtClean="0"/>
              <a:t>As of 2020, </a:t>
            </a:r>
            <a:r>
              <a:rPr lang="en-US" sz="1800" dirty="0"/>
              <a:t>with more than 3.3 million participants, BSA continues to teach principles of conservation and environmental science.</a:t>
            </a:r>
          </a:p>
          <a:p>
            <a:endParaRPr lang="en-US" sz="1800" dirty="0"/>
          </a:p>
        </p:txBody>
      </p:sp>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1: BSA Contribution to Environmental Science</a:t>
            </a:r>
            <a:endParaRPr lang="en-US" sz="2400" dirty="0">
              <a:solidFill>
                <a:schemeClr val="bg1"/>
              </a:solidFill>
            </a:endParaRPr>
          </a:p>
        </p:txBody>
      </p:sp>
      <p:pic>
        <p:nvPicPr>
          <p:cNvPr id="2" name="Pictur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16346" y="1828800"/>
            <a:ext cx="1905000" cy="4470400"/>
          </a:xfrm>
          <a:prstGeom prst="rect">
            <a:avLst/>
          </a:prstGeom>
        </p:spPr>
      </p:pic>
    </p:spTree>
    <p:extLst>
      <p:ext uri="{BB962C8B-B14F-4D97-AF65-F5344CB8AC3E}">
        <p14:creationId xmlns:p14="http://schemas.microsoft.com/office/powerpoint/2010/main" val="2081195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685800" y="1453896"/>
            <a:ext cx="5029200" cy="4407408"/>
          </a:xfrm>
        </p:spPr>
        <p:txBody>
          <a:bodyPr>
            <a:normAutofit/>
          </a:bodyPr>
          <a:lstStyle/>
          <a:p>
            <a:pPr marL="45720" indent="0">
              <a:buNone/>
            </a:pPr>
            <a:r>
              <a:rPr lang="en-US" sz="2600" b="1" dirty="0" smtClean="0"/>
              <a:t>Outdoor </a:t>
            </a:r>
            <a:r>
              <a:rPr lang="en-US" sz="2600" b="1" dirty="0"/>
              <a:t>Code</a:t>
            </a:r>
            <a:r>
              <a:rPr lang="en-US" sz="2600" dirty="0"/>
              <a:t/>
            </a:r>
            <a:br>
              <a:rPr lang="en-US" sz="2600" dirty="0"/>
            </a:br>
            <a:r>
              <a:rPr lang="en-US" sz="2600" dirty="0"/>
              <a:t/>
            </a:r>
            <a:br>
              <a:rPr lang="en-US" sz="2600" dirty="0"/>
            </a:br>
            <a:r>
              <a:rPr lang="en-US" sz="2600" dirty="0"/>
              <a:t>As an American, I will do my best to - </a:t>
            </a:r>
          </a:p>
          <a:p>
            <a:pPr marL="502920" indent="-457200"/>
            <a:r>
              <a:rPr lang="en-US" sz="2600" dirty="0"/>
              <a:t>Be clean in my outdoor manners. </a:t>
            </a:r>
          </a:p>
          <a:p>
            <a:pPr marL="502920" indent="-457200"/>
            <a:r>
              <a:rPr lang="en-US" sz="2600" dirty="0"/>
              <a:t>Be careful with fire.</a:t>
            </a:r>
          </a:p>
          <a:p>
            <a:pPr marL="502920" indent="-457200"/>
            <a:r>
              <a:rPr lang="en-US" sz="2600" dirty="0"/>
              <a:t>Be considerate in the outdoors.</a:t>
            </a:r>
          </a:p>
          <a:p>
            <a:pPr marL="502920" indent="-457200"/>
            <a:r>
              <a:rPr lang="en-US" sz="2600" dirty="0"/>
              <a:t>Be conservation minded.</a:t>
            </a:r>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1: BSA Contribution to Environmental Science</a:t>
            </a:r>
            <a:endParaRPr lang="en-US" sz="2400" dirty="0">
              <a:solidFill>
                <a:schemeClr val="bg1"/>
              </a:solidFill>
            </a:endParaRPr>
          </a:p>
        </p:txBody>
      </p:sp>
      <p:pic>
        <p:nvPicPr>
          <p:cNvPr id="2" name="Pictur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43832" y="2362200"/>
            <a:ext cx="2790568" cy="2778165"/>
          </a:xfrm>
          <a:prstGeom prst="rect">
            <a:avLst/>
          </a:prstGeom>
        </p:spPr>
      </p:pic>
    </p:spTree>
    <p:extLst>
      <p:ext uri="{BB962C8B-B14F-4D97-AF65-F5344CB8AC3E}">
        <p14:creationId xmlns:p14="http://schemas.microsoft.com/office/powerpoint/2010/main" val="1286925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447800"/>
            <a:ext cx="5943600" cy="4407408"/>
          </a:xfrm>
        </p:spPr>
        <p:txBody>
          <a:bodyPr>
            <a:normAutofit fontScale="92500"/>
          </a:bodyPr>
          <a:lstStyle/>
          <a:p>
            <a:pPr marL="45720" indent="0">
              <a:buNone/>
            </a:pPr>
            <a:r>
              <a:rPr lang="en-US" b="1" dirty="0" smtClean="0"/>
              <a:t>The </a:t>
            </a:r>
            <a:r>
              <a:rPr lang="en-US" b="1" dirty="0"/>
              <a:t>Principles of Leave No </a:t>
            </a:r>
            <a:r>
              <a:rPr lang="en-US" b="1" dirty="0" smtClean="0"/>
              <a:t>Trace</a:t>
            </a:r>
          </a:p>
          <a:p>
            <a:pPr marL="45720" indent="0">
              <a:buNone/>
            </a:pPr>
            <a:endParaRPr lang="en-US" b="1" dirty="0"/>
          </a:p>
          <a:p>
            <a:pPr marL="560070" indent="-514350">
              <a:buFont typeface="+mj-lt"/>
              <a:buAutoNum type="arabicPeriod"/>
            </a:pPr>
            <a:r>
              <a:rPr lang="en-US" sz="2400" dirty="0" smtClean="0"/>
              <a:t>Plan ahead and prepare.</a:t>
            </a:r>
          </a:p>
          <a:p>
            <a:pPr marL="560070" indent="-514350">
              <a:buFont typeface="+mj-lt"/>
              <a:buAutoNum type="arabicPeriod"/>
            </a:pPr>
            <a:r>
              <a:rPr lang="en-US" sz="2400" dirty="0" smtClean="0"/>
              <a:t>Travel and camp on durable surfaces.</a:t>
            </a:r>
          </a:p>
          <a:p>
            <a:pPr marL="560070" indent="-514350">
              <a:buFont typeface="+mj-lt"/>
              <a:buAutoNum type="arabicPeriod"/>
            </a:pPr>
            <a:r>
              <a:rPr lang="en-US" sz="2400" dirty="0" smtClean="0"/>
              <a:t>Dispose of waste properly (pack it in, pack it out).</a:t>
            </a:r>
          </a:p>
          <a:p>
            <a:pPr marL="560070" indent="-514350">
              <a:buFont typeface="+mj-lt"/>
              <a:buAutoNum type="arabicPeriod"/>
            </a:pPr>
            <a:r>
              <a:rPr lang="en-US" sz="2400" dirty="0" smtClean="0"/>
              <a:t>Leave what you find.</a:t>
            </a:r>
          </a:p>
          <a:p>
            <a:pPr marL="560070" indent="-514350">
              <a:buFont typeface="+mj-lt"/>
              <a:buAutoNum type="arabicPeriod"/>
            </a:pPr>
            <a:r>
              <a:rPr lang="en-US" sz="2400" dirty="0" smtClean="0"/>
              <a:t>Minimize campfire impacts.</a:t>
            </a:r>
          </a:p>
          <a:p>
            <a:pPr marL="560070" indent="-514350">
              <a:buFont typeface="+mj-lt"/>
              <a:buAutoNum type="arabicPeriod"/>
            </a:pPr>
            <a:r>
              <a:rPr lang="en-US" sz="2400" dirty="0" smtClean="0"/>
              <a:t>Respect wildlife.</a:t>
            </a:r>
          </a:p>
          <a:p>
            <a:pPr marL="560070" indent="-514350">
              <a:buFont typeface="+mj-lt"/>
              <a:buAutoNum type="arabicPeriod"/>
            </a:pPr>
            <a:r>
              <a:rPr lang="en-US" sz="2400" dirty="0" smtClean="0"/>
              <a:t>Be considerate of other visitors.</a:t>
            </a:r>
          </a:p>
          <a:p>
            <a:pPr marL="45720" indent="0">
              <a:buNone/>
            </a:pPr>
            <a:endParaRPr lang="en-US" dirty="0"/>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1: BSA Contribution to Environmental Science</a:t>
            </a:r>
            <a:endParaRPr lang="en-US" sz="2400" dirty="0">
              <a:solidFill>
                <a:schemeClr val="bg1"/>
              </a:solidFill>
            </a:endParaRPr>
          </a:p>
        </p:txBody>
      </p:sp>
      <p:pic>
        <p:nvPicPr>
          <p:cNvPr id="2" name="Pictur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63730" y="2514600"/>
            <a:ext cx="2423291" cy="2590800"/>
          </a:xfrm>
          <a:prstGeom prst="rect">
            <a:avLst/>
          </a:prstGeom>
        </p:spPr>
      </p:pic>
    </p:spTree>
    <p:extLst>
      <p:ext uri="{BB962C8B-B14F-4D97-AF65-F5344CB8AC3E}">
        <p14:creationId xmlns:p14="http://schemas.microsoft.com/office/powerpoint/2010/main" val="1417605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a:xfrm>
            <a:off x="381000" y="1524000"/>
            <a:ext cx="7315200" cy="4191000"/>
          </a:xfrm>
        </p:spPr>
        <p:txBody>
          <a:bodyPr>
            <a:normAutofit/>
          </a:bodyPr>
          <a:lstStyle/>
          <a:p>
            <a:pPr marL="502920" indent="-457200">
              <a:buFont typeface="+mj-lt"/>
              <a:buAutoNum type="arabicPeriod" startAt="2"/>
            </a:pPr>
            <a:r>
              <a:rPr lang="en-US" sz="2400" dirty="0"/>
              <a:t>Define the following terms: population, community, ecosystem, biosphere, symbiosis, niche, habitat, conservation, threatened species, endangered species, extinction, pollution prevention, brownfield, ozone, watershed, </a:t>
            </a:r>
            <a:r>
              <a:rPr lang="en-US" sz="2400" dirty="0" err="1"/>
              <a:t>airshed</a:t>
            </a:r>
            <a:r>
              <a:rPr lang="en-US" sz="2400" dirty="0"/>
              <a:t>, nonpoint source, hybrid vehicle, fuel cell.</a:t>
            </a:r>
          </a:p>
        </p:txBody>
      </p:sp>
      <p:sp>
        <p:nvSpPr>
          <p:cNvPr id="7"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2: Defining Terms</a:t>
            </a:r>
            <a:endParaRPr lang="en-US" sz="2400" dirty="0">
              <a:solidFill>
                <a:schemeClr val="bg1"/>
              </a:solidFill>
            </a:endParaRPr>
          </a:p>
        </p:txBody>
      </p:sp>
    </p:spTree>
    <p:extLst>
      <p:ext uri="{BB962C8B-B14F-4D97-AF65-F5344CB8AC3E}">
        <p14:creationId xmlns:p14="http://schemas.microsoft.com/office/powerpoint/2010/main" val="1842759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04800" y="2009196"/>
            <a:ext cx="3810000" cy="4467804"/>
          </a:xfrm>
        </p:spPr>
        <p:txBody>
          <a:bodyPr>
            <a:normAutofit/>
          </a:bodyPr>
          <a:lstStyle/>
          <a:p>
            <a:r>
              <a:rPr lang="en-US" sz="2000" i="1" u="sng" dirty="0" smtClean="0"/>
              <a:t>Population</a:t>
            </a:r>
            <a:r>
              <a:rPr lang="en-US" sz="2000" dirty="0" smtClean="0"/>
              <a:t> -a group of the same organism in an area.</a:t>
            </a:r>
          </a:p>
          <a:p>
            <a:r>
              <a:rPr lang="en-US" sz="2000" i="1" u="sng" dirty="0" smtClean="0"/>
              <a:t>Community</a:t>
            </a:r>
            <a:r>
              <a:rPr lang="en-US" sz="2000" dirty="0" smtClean="0"/>
              <a:t> -many populations living and interacting together.</a:t>
            </a:r>
          </a:p>
          <a:p>
            <a:r>
              <a:rPr lang="en-US" sz="2000" u="sng" dirty="0" smtClean="0"/>
              <a:t>E</a:t>
            </a:r>
            <a:r>
              <a:rPr lang="en-US" sz="2000" i="1" u="sng" dirty="0" smtClean="0"/>
              <a:t>cosystem</a:t>
            </a:r>
            <a:r>
              <a:rPr lang="en-US" sz="2000" dirty="0" smtClean="0"/>
              <a:t> -the interaction between all living and non-living things in an area.</a:t>
            </a:r>
            <a:endParaRPr lang="en-US" sz="2000" dirty="0"/>
          </a:p>
        </p:txBody>
      </p:sp>
      <p:sp>
        <p:nvSpPr>
          <p:cNvPr id="7" name="Title 6"/>
          <p:cNvSpPr>
            <a:spLocks noGrp="1"/>
          </p:cNvSpPr>
          <p:nvPr>
            <p:ph type="title"/>
          </p:nvPr>
        </p:nvSpPr>
        <p:spPr>
          <a:xfrm>
            <a:off x="304800" y="1293234"/>
            <a:ext cx="7315200" cy="715962"/>
          </a:xfrm>
        </p:spPr>
        <p:txBody>
          <a:bodyPr/>
          <a:lstStyle/>
          <a:p>
            <a:r>
              <a:rPr lang="en-US" sz="2400" dirty="0"/>
              <a:t>Environmental Science Terms</a:t>
            </a:r>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973286" y="2129268"/>
            <a:ext cx="4713514" cy="4063049"/>
          </a:xfrm>
        </p:spPr>
      </p:pic>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2: Defining Terms</a:t>
            </a:r>
            <a:endParaRPr lang="en-US" sz="2400" dirty="0">
              <a:solidFill>
                <a:schemeClr val="bg1"/>
              </a:solidFill>
            </a:endParaRPr>
          </a:p>
        </p:txBody>
      </p:sp>
    </p:spTree>
    <p:extLst>
      <p:ext uri="{BB962C8B-B14F-4D97-AF65-F5344CB8AC3E}">
        <p14:creationId xmlns:p14="http://schemas.microsoft.com/office/powerpoint/2010/main" val="923901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2037619"/>
            <a:ext cx="3886200" cy="4191000"/>
          </a:xfrm>
        </p:spPr>
        <p:txBody>
          <a:bodyPr/>
          <a:lstStyle/>
          <a:p>
            <a:r>
              <a:rPr lang="en-US" sz="2000" dirty="0"/>
              <a:t>O</a:t>
            </a:r>
            <a:r>
              <a:rPr lang="en-US" sz="2000" dirty="0" smtClean="0"/>
              <a:t>ur </a:t>
            </a:r>
            <a:r>
              <a:rPr lang="en-US" sz="2000" dirty="0"/>
              <a:t>living </a:t>
            </a:r>
            <a:r>
              <a:rPr lang="en-US" sz="2000" dirty="0" smtClean="0"/>
              <a:t>world where all trees</a:t>
            </a:r>
            <a:r>
              <a:rPr lang="en-US" sz="2000" dirty="0"/>
              <a:t>, bugs, and animals live</a:t>
            </a:r>
            <a:r>
              <a:rPr lang="en-US" sz="2000" dirty="0" smtClean="0"/>
              <a:t>.</a:t>
            </a:r>
          </a:p>
          <a:p>
            <a:r>
              <a:rPr lang="en-US" sz="2000" dirty="0"/>
              <a:t>The biosphere extends to any place that life (of any kind) can exist on Earth. </a:t>
            </a:r>
          </a:p>
        </p:txBody>
      </p:sp>
      <p:pic>
        <p:nvPicPr>
          <p:cNvPr id="8" name="Content Placeholder 7"/>
          <p:cNvPicPr>
            <a:picLocks noGrp="1" noChangeAspect="1"/>
          </p:cNvPicPr>
          <p:nvPr>
            <p:ph sz="half" idx="2"/>
          </p:nvPr>
        </p:nvPicPr>
        <p:blipFill>
          <a:blip r:embed="rId2">
            <a:clrChange>
              <a:clrFrom>
                <a:srgbClr val="A3A949"/>
              </a:clrFrom>
              <a:clrTo>
                <a:srgbClr val="A3A949">
                  <a:alpha val="0"/>
                </a:srgbClr>
              </a:clrTo>
            </a:clrChange>
            <a:extLst>
              <a:ext uri="{28A0092B-C50C-407E-A947-70E740481C1C}">
                <a14:useLocalDpi xmlns:a14="http://schemas.microsoft.com/office/drawing/2010/main" val="0"/>
              </a:ext>
            </a:extLst>
          </a:blip>
          <a:stretch>
            <a:fillRect/>
          </a:stretch>
        </p:blipFill>
        <p:spPr>
          <a:xfrm>
            <a:off x="4495800" y="2037619"/>
            <a:ext cx="4038600" cy="3473196"/>
          </a:xfrm>
        </p:spPr>
      </p:pic>
      <p:sp>
        <p:nvSpPr>
          <p:cNvPr id="7" name="Title 6"/>
          <p:cNvSpPr>
            <a:spLocks noGrp="1"/>
          </p:cNvSpPr>
          <p:nvPr>
            <p:ph type="title"/>
          </p:nvPr>
        </p:nvSpPr>
        <p:spPr>
          <a:xfrm>
            <a:off x="228600" y="1321657"/>
            <a:ext cx="7315200" cy="715962"/>
          </a:xfrm>
        </p:spPr>
        <p:txBody>
          <a:bodyPr/>
          <a:lstStyle/>
          <a:p>
            <a:r>
              <a:rPr lang="en-US" sz="2400" dirty="0" smtClean="0"/>
              <a:t>Biosphere</a:t>
            </a:r>
            <a:endParaRPr lang="en-US" sz="2400" dirty="0"/>
          </a:p>
        </p:txBody>
      </p:sp>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2: Defining Terms</a:t>
            </a:r>
            <a:endParaRPr lang="en-US" sz="2400" dirty="0">
              <a:solidFill>
                <a:schemeClr val="bg1"/>
              </a:solidFill>
            </a:endParaRPr>
          </a:p>
        </p:txBody>
      </p:sp>
    </p:spTree>
    <p:extLst>
      <p:ext uri="{BB962C8B-B14F-4D97-AF65-F5344CB8AC3E}">
        <p14:creationId xmlns:p14="http://schemas.microsoft.com/office/powerpoint/2010/main" val="1197357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2163762"/>
            <a:ext cx="3581400" cy="4191000"/>
          </a:xfrm>
        </p:spPr>
        <p:txBody>
          <a:bodyPr/>
          <a:lstStyle/>
          <a:p>
            <a:pPr marL="388620"/>
            <a:r>
              <a:rPr lang="en-US" sz="2000" dirty="0" smtClean="0"/>
              <a:t>A close </a:t>
            </a:r>
            <a:r>
              <a:rPr lang="en-US" sz="2000" dirty="0"/>
              <a:t>and often long-term interaction between two or more different biological </a:t>
            </a:r>
            <a:r>
              <a:rPr lang="en-US" sz="2000" dirty="0" smtClean="0"/>
              <a:t>species.</a:t>
            </a:r>
            <a:endParaRPr lang="en-US" sz="2000"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10000" y="2286000"/>
            <a:ext cx="4724400" cy="3550049"/>
          </a:xfrm>
        </p:spPr>
      </p:pic>
      <p:sp>
        <p:nvSpPr>
          <p:cNvPr id="7" name="Title 6"/>
          <p:cNvSpPr>
            <a:spLocks noGrp="1"/>
          </p:cNvSpPr>
          <p:nvPr>
            <p:ph type="title"/>
          </p:nvPr>
        </p:nvSpPr>
        <p:spPr>
          <a:xfrm>
            <a:off x="228600" y="1447800"/>
            <a:ext cx="7315200" cy="715962"/>
          </a:xfrm>
        </p:spPr>
        <p:txBody>
          <a:bodyPr/>
          <a:lstStyle/>
          <a:p>
            <a:r>
              <a:rPr lang="en-US" sz="2400" dirty="0" smtClean="0"/>
              <a:t>Symbiosis</a:t>
            </a:r>
            <a:endParaRPr lang="en-US" sz="2400" dirty="0"/>
          </a:p>
        </p:txBody>
      </p:sp>
      <p:sp>
        <p:nvSpPr>
          <p:cNvPr id="8"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2: Defining Terms</a:t>
            </a:r>
            <a:endParaRPr lang="en-US" sz="2400" dirty="0">
              <a:solidFill>
                <a:schemeClr val="bg1"/>
              </a:solidFill>
            </a:endParaRPr>
          </a:p>
        </p:txBody>
      </p:sp>
    </p:spTree>
    <p:extLst>
      <p:ext uri="{BB962C8B-B14F-4D97-AF65-F5344CB8AC3E}">
        <p14:creationId xmlns:p14="http://schemas.microsoft.com/office/powerpoint/2010/main" val="723620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1295400"/>
            <a:ext cx="7315200" cy="715962"/>
          </a:xfrm>
        </p:spPr>
        <p:txBody>
          <a:bodyPr/>
          <a:lstStyle/>
          <a:p>
            <a:r>
              <a:rPr lang="en-US" sz="2400" dirty="0" smtClean="0"/>
              <a:t>Niche</a:t>
            </a:r>
            <a:endParaRPr lang="en-US" sz="2400" dirty="0"/>
          </a:p>
        </p:txBody>
      </p:sp>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2: Defining Terms</a:t>
            </a:r>
            <a:endParaRPr lang="en-US" sz="2400" dirty="0">
              <a:solidFill>
                <a:schemeClr val="bg1"/>
              </a:solidFill>
            </a:endParaRPr>
          </a:p>
        </p:txBody>
      </p:sp>
      <p:sp>
        <p:nvSpPr>
          <p:cNvPr id="2" name="Content Placeholder 1"/>
          <p:cNvSpPr>
            <a:spLocks noGrp="1"/>
          </p:cNvSpPr>
          <p:nvPr>
            <p:ph idx="1"/>
          </p:nvPr>
        </p:nvSpPr>
        <p:spPr>
          <a:xfrm>
            <a:off x="381000" y="1905000"/>
            <a:ext cx="8305800" cy="1112838"/>
          </a:xfrm>
        </p:spPr>
        <p:txBody>
          <a:bodyPr/>
          <a:lstStyle/>
          <a:p>
            <a:r>
              <a:rPr lang="en-US" sz="2000" dirty="0" smtClean="0"/>
              <a:t>Defines an organism's role in an ecosystem. A </a:t>
            </a:r>
            <a:r>
              <a:rPr lang="en-US" sz="2000" i="1" dirty="0" smtClean="0"/>
              <a:t>niche</a:t>
            </a:r>
            <a:r>
              <a:rPr lang="en-US" sz="2000" dirty="0" smtClean="0"/>
              <a:t> may also encompass what the organism eats, how it interacts with other living (biotic) elements, and also how it interacts with the nonliving (abiotic) aspects of the environment, as well.</a:t>
            </a:r>
            <a:endParaRPr lang="en-US" sz="20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689" t="20662" r="6557" b="20321"/>
          <a:stretch/>
        </p:blipFill>
        <p:spPr>
          <a:xfrm>
            <a:off x="1226546" y="3200400"/>
            <a:ext cx="6798733" cy="3352800"/>
          </a:xfrm>
          <a:prstGeom prst="rect">
            <a:avLst/>
          </a:prstGeom>
        </p:spPr>
      </p:pic>
    </p:spTree>
    <p:extLst>
      <p:ext uri="{BB962C8B-B14F-4D97-AF65-F5344CB8AC3E}">
        <p14:creationId xmlns:p14="http://schemas.microsoft.com/office/powerpoint/2010/main" val="75435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20578" y="1524000"/>
            <a:ext cx="7924800" cy="1219200"/>
          </a:xfrm>
        </p:spPr>
        <p:txBody>
          <a:bodyPr/>
          <a:lstStyle/>
          <a:p>
            <a:pPr marL="342900" indent="-342900">
              <a:buFont typeface="+mj-lt"/>
              <a:buAutoNum type="arabicPeriod" startAt="3"/>
            </a:pPr>
            <a:r>
              <a:rPr lang="en-US" sz="1800" dirty="0" smtClean="0"/>
              <a:t>Do ONE activity from seven of the following categories (using the activities in the merit badge pamphlet as the basis for planning and carrying out your projects):</a:t>
            </a:r>
            <a:endParaRPr lang="en-US" sz="1800" dirty="0"/>
          </a:p>
        </p:txBody>
      </p:sp>
      <p:sp>
        <p:nvSpPr>
          <p:cNvPr id="2" name="Content Placeholder 1"/>
          <p:cNvSpPr>
            <a:spLocks noGrp="1"/>
          </p:cNvSpPr>
          <p:nvPr>
            <p:ph idx="1"/>
          </p:nvPr>
        </p:nvSpPr>
        <p:spPr>
          <a:xfrm>
            <a:off x="914400" y="2667000"/>
            <a:ext cx="7315200" cy="3962400"/>
          </a:xfrm>
        </p:spPr>
        <p:txBody>
          <a:bodyPr>
            <a:normAutofit/>
          </a:bodyPr>
          <a:lstStyle/>
          <a:p>
            <a:pPr marL="708660" lvl="1" indent="-342900">
              <a:buFont typeface="+mj-lt"/>
              <a:buAutoNum type="alphaLcPeriod" startAt="2"/>
            </a:pPr>
            <a:r>
              <a:rPr lang="en-US" sz="1800" i="1" dirty="0" smtClean="0"/>
              <a:t>Air </a:t>
            </a:r>
            <a:r>
              <a:rPr lang="en-US" sz="1800" i="1" dirty="0"/>
              <a:t>Pollution</a:t>
            </a:r>
            <a:endParaRPr lang="en-US" sz="1800" dirty="0"/>
          </a:p>
          <a:p>
            <a:pPr marL="982980" lvl="2" indent="-342900">
              <a:buFont typeface="+mj-lt"/>
              <a:buAutoNum type="arabicPeriod"/>
            </a:pPr>
            <a:r>
              <a:rPr lang="en-US" sz="1800" dirty="0"/>
              <a:t>Perform an experiment to test for particulates that contribute to air pollution. Discuss your findings with your counselor. </a:t>
            </a:r>
          </a:p>
          <a:p>
            <a:pPr marL="982980" lvl="2" indent="-342900">
              <a:buFont typeface="+mj-lt"/>
              <a:buAutoNum type="arabicPeriod"/>
            </a:pPr>
            <a:r>
              <a:rPr lang="en-US" sz="1800" dirty="0"/>
              <a:t>Record the trips taken, mileage, and fuel consumption of a family car for seven days, and calculate how many miles per gallon the car gets. Determine whether any trips could have been combined </a:t>
            </a:r>
            <a:r>
              <a:rPr lang="en-US" sz="1800" dirty="0" smtClean="0"/>
              <a:t>(chained) </a:t>
            </a:r>
            <a:r>
              <a:rPr lang="en-US" sz="1800" dirty="0"/>
              <a:t>rather than taken out and back. Using the idea of trip chaining, determine how many miles and gallons of gas could have been saved in those seven days.</a:t>
            </a:r>
          </a:p>
          <a:p>
            <a:pPr marL="982980" lvl="2" indent="-342900">
              <a:buFont typeface="+mj-lt"/>
              <a:buAutoNum type="arabicPeriod"/>
            </a:pPr>
            <a:r>
              <a:rPr lang="en-US" sz="1800" dirty="0"/>
              <a:t>Explain what is acid rain. In your explanation, tell how it affects plants and the environment and the steps society can take to help reduce its effects. </a:t>
            </a:r>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smtClean="0">
                <a:solidFill>
                  <a:schemeClr val="bg1"/>
                </a:solidFill>
              </a:rPr>
              <a:t>Environmental Science Merit Badge Requirements</a:t>
            </a:r>
            <a:endParaRPr lang="en-US" sz="2400" dirty="0">
              <a:solidFill>
                <a:schemeClr val="bg1"/>
              </a:solidFill>
            </a:endParaRPr>
          </a:p>
        </p:txBody>
      </p:sp>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4184" y="1210232"/>
            <a:ext cx="762000" cy="791687"/>
          </a:xfrm>
          <a:prstGeom prst="rect">
            <a:avLst/>
          </a:prstGeom>
        </p:spPr>
      </p:pic>
    </p:spTree>
    <p:extLst>
      <p:ext uri="{BB962C8B-B14F-4D97-AF65-F5344CB8AC3E}">
        <p14:creationId xmlns:p14="http://schemas.microsoft.com/office/powerpoint/2010/main" val="4077004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04800" y="2011362"/>
            <a:ext cx="3581400" cy="4191000"/>
          </a:xfrm>
        </p:spPr>
        <p:txBody>
          <a:bodyPr>
            <a:normAutofit/>
          </a:bodyPr>
          <a:lstStyle/>
          <a:p>
            <a:pPr marL="388620"/>
            <a:r>
              <a:rPr lang="en-US" sz="2000" dirty="0" smtClean="0"/>
              <a:t>The natural home or environment of an animal, plant, or other organism.</a:t>
            </a:r>
            <a:endParaRPr lang="en-US" sz="2000"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962400" y="2133600"/>
            <a:ext cx="4673600" cy="3505200"/>
          </a:xfrm>
        </p:spPr>
      </p:pic>
      <p:sp>
        <p:nvSpPr>
          <p:cNvPr id="7" name="Title 6"/>
          <p:cNvSpPr>
            <a:spLocks noGrp="1"/>
          </p:cNvSpPr>
          <p:nvPr>
            <p:ph type="title"/>
          </p:nvPr>
        </p:nvSpPr>
        <p:spPr>
          <a:xfrm>
            <a:off x="304800" y="1295400"/>
            <a:ext cx="7315200" cy="715962"/>
          </a:xfrm>
        </p:spPr>
        <p:txBody>
          <a:bodyPr/>
          <a:lstStyle/>
          <a:p>
            <a:r>
              <a:rPr lang="en-US" sz="2400" dirty="0" smtClean="0"/>
              <a:t>Habitat</a:t>
            </a:r>
            <a:endParaRPr lang="en-US" sz="2400" dirty="0"/>
          </a:p>
        </p:txBody>
      </p:sp>
      <p:sp>
        <p:nvSpPr>
          <p:cNvPr id="8"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2: Defining Terms</a:t>
            </a:r>
            <a:endParaRPr lang="en-US" sz="2400" dirty="0">
              <a:solidFill>
                <a:schemeClr val="bg1"/>
              </a:solidFill>
            </a:endParaRPr>
          </a:p>
        </p:txBody>
      </p:sp>
    </p:spTree>
    <p:extLst>
      <p:ext uri="{BB962C8B-B14F-4D97-AF65-F5344CB8AC3E}">
        <p14:creationId xmlns:p14="http://schemas.microsoft.com/office/powerpoint/2010/main" val="2655604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04800" y="2104851"/>
            <a:ext cx="4267201" cy="1024130"/>
          </a:xfrm>
        </p:spPr>
        <p:txBody>
          <a:bodyPr/>
          <a:lstStyle/>
          <a:p>
            <a:pPr marL="388620"/>
            <a:r>
              <a:rPr lang="en-US" sz="2000" dirty="0" smtClean="0"/>
              <a:t>Practices that protect animals, plants and the environment.</a:t>
            </a:r>
            <a:endParaRPr lang="en-US" sz="2000" dirty="0"/>
          </a:p>
        </p:txBody>
      </p:sp>
      <p:sp>
        <p:nvSpPr>
          <p:cNvPr id="7" name="Title 6"/>
          <p:cNvSpPr>
            <a:spLocks noGrp="1"/>
          </p:cNvSpPr>
          <p:nvPr>
            <p:ph type="title"/>
          </p:nvPr>
        </p:nvSpPr>
        <p:spPr>
          <a:xfrm>
            <a:off x="304800" y="1380951"/>
            <a:ext cx="7315200" cy="715962"/>
          </a:xfrm>
        </p:spPr>
        <p:txBody>
          <a:bodyPr/>
          <a:lstStyle/>
          <a:p>
            <a:r>
              <a:rPr lang="en-US" sz="2400" dirty="0" smtClean="0"/>
              <a:t>Conservation</a:t>
            </a:r>
            <a:endParaRPr lang="en-US" sz="24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590" b="12812"/>
          <a:stretch/>
        </p:blipFill>
        <p:spPr>
          <a:xfrm>
            <a:off x="4724400" y="1905000"/>
            <a:ext cx="3276599" cy="3810000"/>
          </a:xfrm>
          <a:prstGeom prst="rect">
            <a:avLst/>
          </a:prstGeom>
        </p:spPr>
      </p:pic>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2: Defining Terms</a:t>
            </a:r>
            <a:endParaRPr lang="en-US" sz="2400" dirty="0">
              <a:solidFill>
                <a:schemeClr val="bg1"/>
              </a:solidFill>
            </a:endParaRPr>
          </a:p>
        </p:txBody>
      </p:sp>
    </p:spTree>
    <p:extLst>
      <p:ext uri="{BB962C8B-B14F-4D97-AF65-F5344CB8AC3E}">
        <p14:creationId xmlns:p14="http://schemas.microsoft.com/office/powerpoint/2010/main" val="3804904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914400" y="2438400"/>
            <a:ext cx="3581400" cy="2286000"/>
          </a:xfrm>
        </p:spPr>
        <p:txBody>
          <a:bodyPr/>
          <a:lstStyle/>
          <a:p>
            <a:r>
              <a:rPr lang="en-US" sz="2000" dirty="0" smtClean="0"/>
              <a:t>Threatened Species</a:t>
            </a:r>
          </a:p>
          <a:p>
            <a:pPr lvl="1"/>
            <a:r>
              <a:rPr lang="en-US" sz="1800" dirty="0"/>
              <a:t>Any species </a:t>
            </a:r>
            <a:r>
              <a:rPr lang="en-US" sz="1800" dirty="0" smtClean="0"/>
              <a:t>which </a:t>
            </a:r>
            <a:r>
              <a:rPr lang="en-US" sz="1800" dirty="0"/>
              <a:t>are “likely” to become an endangered species within the foreseeable future.</a:t>
            </a:r>
          </a:p>
          <a:p>
            <a:pPr lvl="1"/>
            <a:endParaRPr lang="en-US" dirty="0"/>
          </a:p>
        </p:txBody>
      </p:sp>
      <p:sp>
        <p:nvSpPr>
          <p:cNvPr id="3" name="Content Placeholder 2"/>
          <p:cNvSpPr>
            <a:spLocks noGrp="1"/>
          </p:cNvSpPr>
          <p:nvPr>
            <p:ph sz="half" idx="2"/>
          </p:nvPr>
        </p:nvSpPr>
        <p:spPr>
          <a:xfrm>
            <a:off x="4648200" y="2438400"/>
            <a:ext cx="3581400" cy="2438400"/>
          </a:xfrm>
        </p:spPr>
        <p:txBody>
          <a:bodyPr/>
          <a:lstStyle/>
          <a:p>
            <a:r>
              <a:rPr lang="en-US" sz="2000" dirty="0" smtClean="0"/>
              <a:t>Endangered Species</a:t>
            </a:r>
          </a:p>
          <a:p>
            <a:pPr lvl="1"/>
            <a:r>
              <a:rPr lang="en-US" sz="1800" dirty="0" smtClean="0"/>
              <a:t>A </a:t>
            </a:r>
            <a:r>
              <a:rPr lang="en-US" sz="1800" i="1" dirty="0" smtClean="0"/>
              <a:t>species</a:t>
            </a:r>
            <a:r>
              <a:rPr lang="en-US" sz="1800" dirty="0" smtClean="0"/>
              <a:t> </a:t>
            </a:r>
            <a:r>
              <a:rPr lang="en-US" sz="1800" dirty="0"/>
              <a:t>in danger of “extinction” </a:t>
            </a:r>
            <a:r>
              <a:rPr lang="en-US" sz="1800" dirty="0" smtClean="0"/>
              <a:t>throughout </a:t>
            </a:r>
            <a:r>
              <a:rPr lang="en-US" sz="1800" dirty="0"/>
              <a:t>all or a significant </a:t>
            </a:r>
            <a:r>
              <a:rPr lang="en-US" sz="1800" dirty="0" smtClean="0"/>
              <a:t>portion of </a:t>
            </a:r>
            <a:r>
              <a:rPr lang="en-US" sz="1800" dirty="0"/>
              <a:t>its </a:t>
            </a:r>
            <a:r>
              <a:rPr lang="en-US" sz="1800" dirty="0" smtClean="0"/>
              <a:t>range.</a:t>
            </a:r>
            <a:endParaRPr lang="en-US" sz="1800" dirty="0"/>
          </a:p>
        </p:txBody>
      </p:sp>
      <p:sp>
        <p:nvSpPr>
          <p:cNvPr id="5" name="Title 4"/>
          <p:cNvSpPr>
            <a:spLocks noGrp="1"/>
          </p:cNvSpPr>
          <p:nvPr>
            <p:ph type="title"/>
          </p:nvPr>
        </p:nvSpPr>
        <p:spPr/>
        <p:txBody>
          <a:bodyPr/>
          <a:lstStyle/>
          <a:p>
            <a:r>
              <a:rPr lang="en-US" sz="2400" dirty="0" smtClean="0"/>
              <a:t>Threatened vs Endangered</a:t>
            </a:r>
            <a:endParaRPr lang="en-US" sz="2400" dirty="0"/>
          </a:p>
        </p:txBody>
      </p:sp>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2: Defining Terms</a:t>
            </a:r>
            <a:endParaRPr lang="en-US" sz="2400" dirty="0">
              <a:solidFill>
                <a:schemeClr val="bg1"/>
              </a:solidFill>
            </a:endParaRPr>
          </a:p>
        </p:txBody>
      </p:sp>
    </p:spTree>
    <p:extLst>
      <p:ext uri="{BB962C8B-B14F-4D97-AF65-F5344CB8AC3E}">
        <p14:creationId xmlns:p14="http://schemas.microsoft.com/office/powerpoint/2010/main" val="1105421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14271"/>
            <a:ext cx="9144000" cy="5443729"/>
          </a:xfrm>
          <a:prstGeom prst="rect">
            <a:avLst/>
          </a:prstGeom>
        </p:spPr>
      </p:pic>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2: Defining Terms</a:t>
            </a:r>
            <a:endParaRPr lang="en-US" sz="2400" dirty="0">
              <a:solidFill>
                <a:schemeClr val="bg1"/>
              </a:solidFill>
            </a:endParaRPr>
          </a:p>
        </p:txBody>
      </p:sp>
    </p:spTree>
    <p:extLst>
      <p:ext uri="{BB962C8B-B14F-4D97-AF65-F5344CB8AC3E}">
        <p14:creationId xmlns:p14="http://schemas.microsoft.com/office/powerpoint/2010/main" val="1200554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4294967295"/>
          </p:nvPr>
        </p:nvPicPr>
        <p:blipFill rotWithShape="1">
          <a:blip r:embed="rId2"/>
          <a:srcRect b="5118"/>
          <a:stretch/>
        </p:blipFill>
        <p:spPr>
          <a:xfrm>
            <a:off x="457200" y="1219200"/>
            <a:ext cx="6019800" cy="5399458"/>
          </a:xfrm>
          <a:prstGeom prst="rect">
            <a:avLst/>
          </a:prstGeom>
        </p:spPr>
      </p:pic>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2: Defining Terms</a:t>
            </a:r>
            <a:endParaRPr lang="en-US" sz="2400" dirty="0">
              <a:solidFill>
                <a:schemeClr val="bg1"/>
              </a:solidFill>
            </a:endParaRPr>
          </a:p>
        </p:txBody>
      </p:sp>
    </p:spTree>
    <p:extLst>
      <p:ext uri="{BB962C8B-B14F-4D97-AF65-F5344CB8AC3E}">
        <p14:creationId xmlns:p14="http://schemas.microsoft.com/office/powerpoint/2010/main" val="4047256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4800" y="1420813"/>
            <a:ext cx="7315200" cy="715962"/>
          </a:xfrm>
        </p:spPr>
        <p:txBody>
          <a:bodyPr/>
          <a:lstStyle/>
          <a:p>
            <a:r>
              <a:rPr lang="en-US" sz="2400" dirty="0" smtClean="0"/>
              <a:t>Extinction is the termination of a species.</a:t>
            </a:r>
            <a:endParaRPr lang="en-US"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4631" y="2209800"/>
            <a:ext cx="5334000" cy="4000500"/>
          </a:xfrm>
          <a:prstGeom prst="rect">
            <a:avLst/>
          </a:prstGeom>
        </p:spPr>
      </p:pic>
      <p:sp>
        <p:nvSpPr>
          <p:cNvPr id="7"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2: Defining Terms</a:t>
            </a:r>
            <a:endParaRPr lang="en-US" sz="2400" dirty="0">
              <a:solidFill>
                <a:schemeClr val="bg1"/>
              </a:solidFill>
            </a:endParaRPr>
          </a:p>
        </p:txBody>
      </p:sp>
    </p:spTree>
    <p:extLst>
      <p:ext uri="{BB962C8B-B14F-4D97-AF65-F5344CB8AC3E}">
        <p14:creationId xmlns:p14="http://schemas.microsoft.com/office/powerpoint/2010/main" val="2004299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981200"/>
            <a:ext cx="3200400" cy="3858132"/>
          </a:xfrm>
        </p:spPr>
        <p:txBody>
          <a:bodyPr/>
          <a:lstStyle/>
          <a:p>
            <a:pPr marL="331470" indent="-285750"/>
            <a:r>
              <a:rPr lang="en-US" sz="1800" dirty="0" smtClean="0">
                <a:solidFill>
                  <a:srgbClr val="5F5F5F"/>
                </a:solidFill>
              </a:rPr>
              <a:t>Activities </a:t>
            </a:r>
            <a:r>
              <a:rPr lang="en-US" sz="1800" dirty="0">
                <a:solidFill>
                  <a:srgbClr val="5F5F5F"/>
                </a:solidFill>
              </a:rPr>
              <a:t>that reduce the amount of pollution generated by a process, whether it is consumer consumption, driving, or industrial production</a:t>
            </a:r>
          </a:p>
        </p:txBody>
      </p:sp>
      <p:sp>
        <p:nvSpPr>
          <p:cNvPr id="6" name="Title 5"/>
          <p:cNvSpPr>
            <a:spLocks noGrp="1"/>
          </p:cNvSpPr>
          <p:nvPr>
            <p:ph type="title"/>
          </p:nvPr>
        </p:nvSpPr>
        <p:spPr>
          <a:xfrm>
            <a:off x="381000" y="1325562"/>
            <a:ext cx="7315200" cy="715962"/>
          </a:xfrm>
        </p:spPr>
        <p:txBody>
          <a:bodyPr/>
          <a:lstStyle/>
          <a:p>
            <a:r>
              <a:rPr lang="en-US" sz="2400" dirty="0" smtClean="0"/>
              <a:t>Pollution Prevention</a:t>
            </a:r>
            <a:endParaRPr lang="en-US" sz="2400" dirty="0"/>
          </a:p>
        </p:txBody>
      </p:sp>
      <p:pic>
        <p:nvPicPr>
          <p:cNvPr id="62466"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1000" y="1981200"/>
            <a:ext cx="4148667"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2: Defining Terms</a:t>
            </a:r>
            <a:endParaRPr lang="en-US" sz="2400" dirty="0">
              <a:solidFill>
                <a:schemeClr val="bg1"/>
              </a:solidFill>
            </a:endParaRPr>
          </a:p>
        </p:txBody>
      </p:sp>
    </p:spTree>
    <p:extLst>
      <p:ext uri="{BB962C8B-B14F-4D97-AF65-F5344CB8AC3E}">
        <p14:creationId xmlns:p14="http://schemas.microsoft.com/office/powerpoint/2010/main" val="3652748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983761"/>
            <a:ext cx="3810000" cy="3797808"/>
          </a:xfrm>
        </p:spPr>
        <p:txBody>
          <a:bodyPr>
            <a:normAutofit/>
          </a:bodyPr>
          <a:lstStyle/>
          <a:p>
            <a:pPr marL="502920" indent="-457200"/>
            <a:r>
              <a:rPr lang="en-US" sz="2000" i="1" dirty="0"/>
              <a:t>Brownfield</a:t>
            </a:r>
            <a:r>
              <a:rPr lang="en-US" sz="2000" dirty="0"/>
              <a:t> sites are abandoned or underused industrial and commercial facilities available for </a:t>
            </a:r>
            <a:r>
              <a:rPr lang="en-US" sz="2000" dirty="0" smtClean="0"/>
              <a:t>expansion, redevelopment, or reuse which may be complicated by the presence or potential presence of a hazardous substance, pollutant, or contaminant.</a:t>
            </a:r>
            <a:endParaRPr lang="en-US" sz="2000" dirty="0"/>
          </a:p>
        </p:txBody>
      </p:sp>
      <p:sp>
        <p:nvSpPr>
          <p:cNvPr id="5" name="Title 4"/>
          <p:cNvSpPr>
            <a:spLocks noGrp="1"/>
          </p:cNvSpPr>
          <p:nvPr>
            <p:ph type="title"/>
          </p:nvPr>
        </p:nvSpPr>
        <p:spPr>
          <a:xfrm>
            <a:off x="381000" y="1291492"/>
            <a:ext cx="7315200" cy="715962"/>
          </a:xfrm>
        </p:spPr>
        <p:txBody>
          <a:bodyPr/>
          <a:lstStyle/>
          <a:p>
            <a:r>
              <a:rPr lang="en-US" sz="2400" dirty="0" smtClean="0"/>
              <a:t>Brownfield</a:t>
            </a:r>
            <a:endParaRPr lang="en-US" sz="2400" dirty="0"/>
          </a:p>
        </p:txBody>
      </p:sp>
      <p:sp>
        <p:nvSpPr>
          <p:cNvPr id="7"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2: Defining Terms</a:t>
            </a:r>
            <a:endParaRPr lang="en-US" sz="2400" dirty="0">
              <a:solidFill>
                <a:schemeClr val="bg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2030506"/>
            <a:ext cx="4419600" cy="2939300"/>
          </a:xfrm>
          <a:prstGeom prst="rect">
            <a:avLst/>
          </a:prstGeom>
        </p:spPr>
      </p:pic>
    </p:spTree>
    <p:extLst>
      <p:ext uri="{BB962C8B-B14F-4D97-AF65-F5344CB8AC3E}">
        <p14:creationId xmlns:p14="http://schemas.microsoft.com/office/powerpoint/2010/main" val="1461810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04800" y="1752600"/>
            <a:ext cx="4267200" cy="4724400"/>
          </a:xfrm>
        </p:spPr>
        <p:txBody>
          <a:bodyPr>
            <a:noAutofit/>
          </a:bodyPr>
          <a:lstStyle/>
          <a:p>
            <a:pPr marL="388620"/>
            <a:r>
              <a:rPr lang="en-US" sz="2000" dirty="0" smtClean="0"/>
              <a:t>Atmospheric Ozone is produced when ultraviolet radiation interacts in the stratosphere.</a:t>
            </a:r>
          </a:p>
          <a:p>
            <a:pPr marL="388620"/>
            <a:r>
              <a:rPr lang="en-US" sz="2000" dirty="0" smtClean="0"/>
              <a:t>Ozone in the atmosphere is naturally produced and destroyed at a constant rate.</a:t>
            </a:r>
          </a:p>
          <a:p>
            <a:pPr marL="388620"/>
            <a:r>
              <a:rPr lang="en-US" sz="2000" dirty="0" smtClean="0"/>
              <a:t>Ozone protects the earth from harmful UV radiation which damages skin, eyes, and the immune system of life forms.</a:t>
            </a:r>
          </a:p>
          <a:p>
            <a:pPr marL="388620"/>
            <a:r>
              <a:rPr lang="en-US" sz="2000" dirty="0" smtClean="0"/>
              <a:t>Ozone makes life on earth possible.</a:t>
            </a:r>
          </a:p>
          <a:p>
            <a:pPr marL="388620"/>
            <a:r>
              <a:rPr lang="en-US" sz="2000" dirty="0" smtClean="0"/>
              <a:t>Ground-level Ozone is a major pollutant and green house gas. </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00600" y="1839432"/>
            <a:ext cx="3966015" cy="2345998"/>
          </a:xfrm>
        </p:spPr>
      </p:pic>
      <p:sp>
        <p:nvSpPr>
          <p:cNvPr id="7" name="Title 6"/>
          <p:cNvSpPr>
            <a:spLocks noGrp="1"/>
          </p:cNvSpPr>
          <p:nvPr>
            <p:ph type="title"/>
          </p:nvPr>
        </p:nvSpPr>
        <p:spPr>
          <a:xfrm>
            <a:off x="228600" y="1154846"/>
            <a:ext cx="7315200" cy="715962"/>
          </a:xfrm>
        </p:spPr>
        <p:txBody>
          <a:bodyPr/>
          <a:lstStyle/>
          <a:p>
            <a:r>
              <a:rPr lang="en-US" sz="2400" dirty="0" smtClean="0"/>
              <a:t>Ozone</a:t>
            </a:r>
            <a:endParaRPr lang="en-US" sz="24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4248565"/>
            <a:ext cx="3961661" cy="2228435"/>
          </a:xfrm>
          <a:prstGeom prst="rect">
            <a:avLst/>
          </a:prstGeom>
        </p:spPr>
      </p:pic>
      <p:sp>
        <p:nvSpPr>
          <p:cNvPr id="9"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2: Defining Terms</a:t>
            </a:r>
            <a:endParaRPr lang="en-US" sz="2400" dirty="0">
              <a:solidFill>
                <a:schemeClr val="bg1"/>
              </a:solidFill>
            </a:endParaRPr>
          </a:p>
        </p:txBody>
      </p:sp>
    </p:spTree>
    <p:extLst>
      <p:ext uri="{BB962C8B-B14F-4D97-AF65-F5344CB8AC3E}">
        <p14:creationId xmlns:p14="http://schemas.microsoft.com/office/powerpoint/2010/main" val="2066144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81000" y="1981200"/>
            <a:ext cx="3581400" cy="4191000"/>
          </a:xfrm>
        </p:spPr>
        <p:txBody>
          <a:bodyPr>
            <a:normAutofit/>
          </a:bodyPr>
          <a:lstStyle/>
          <a:p>
            <a:r>
              <a:rPr lang="en-US" sz="2000" dirty="0" smtClean="0"/>
              <a:t>A watershed is the area of land where all of the water that is under it or drains off of it goes into the same place. </a:t>
            </a:r>
            <a:endParaRPr lang="en-US" sz="2000"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114800" y="2011362"/>
            <a:ext cx="4661801" cy="3779838"/>
          </a:xfrm>
        </p:spPr>
      </p:pic>
      <p:sp>
        <p:nvSpPr>
          <p:cNvPr id="6" name="Title 5"/>
          <p:cNvSpPr>
            <a:spLocks noGrp="1"/>
          </p:cNvSpPr>
          <p:nvPr>
            <p:ph type="title"/>
          </p:nvPr>
        </p:nvSpPr>
        <p:spPr>
          <a:xfrm>
            <a:off x="381000" y="1295400"/>
            <a:ext cx="7315200" cy="715962"/>
          </a:xfrm>
        </p:spPr>
        <p:txBody>
          <a:bodyPr/>
          <a:lstStyle/>
          <a:p>
            <a:r>
              <a:rPr lang="en-US" sz="2400" dirty="0" smtClean="0"/>
              <a:t>Watershed</a:t>
            </a:r>
            <a:endParaRPr lang="en-US" sz="2400" dirty="0"/>
          </a:p>
        </p:txBody>
      </p:sp>
      <p:sp>
        <p:nvSpPr>
          <p:cNvPr id="7"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2: Defining Terms</a:t>
            </a:r>
            <a:endParaRPr lang="en-US" sz="2400" dirty="0">
              <a:solidFill>
                <a:schemeClr val="bg1"/>
              </a:solidFill>
            </a:endParaRPr>
          </a:p>
        </p:txBody>
      </p:sp>
    </p:spTree>
    <p:extLst>
      <p:ext uri="{BB962C8B-B14F-4D97-AF65-F5344CB8AC3E}">
        <p14:creationId xmlns:p14="http://schemas.microsoft.com/office/powerpoint/2010/main" val="1279229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08637" y="1600200"/>
            <a:ext cx="7924800" cy="1219200"/>
          </a:xfrm>
        </p:spPr>
        <p:txBody>
          <a:bodyPr/>
          <a:lstStyle/>
          <a:p>
            <a:pPr marL="342900" indent="-342900">
              <a:buFont typeface="+mj-lt"/>
              <a:buAutoNum type="arabicPeriod" startAt="3"/>
            </a:pPr>
            <a:r>
              <a:rPr lang="en-US" sz="1800" dirty="0" smtClean="0"/>
              <a:t>Do ONE activity from seven of the following categories (using the activities in the merit badge pamphlet as the basis for planning and carrying out your projects):</a:t>
            </a:r>
            <a:endParaRPr lang="en-US" sz="1800" dirty="0"/>
          </a:p>
        </p:txBody>
      </p:sp>
      <p:sp>
        <p:nvSpPr>
          <p:cNvPr id="2" name="Content Placeholder 1"/>
          <p:cNvSpPr>
            <a:spLocks noGrp="1"/>
          </p:cNvSpPr>
          <p:nvPr>
            <p:ph idx="1"/>
          </p:nvPr>
        </p:nvSpPr>
        <p:spPr>
          <a:xfrm>
            <a:off x="908637" y="2819400"/>
            <a:ext cx="7315200" cy="3505200"/>
          </a:xfrm>
        </p:spPr>
        <p:txBody>
          <a:bodyPr>
            <a:normAutofit/>
          </a:bodyPr>
          <a:lstStyle/>
          <a:p>
            <a:pPr marL="708660" lvl="1" indent="-342900">
              <a:buFont typeface="+mj-lt"/>
              <a:buAutoNum type="alphaLcPeriod" startAt="3"/>
            </a:pPr>
            <a:r>
              <a:rPr lang="en-US" sz="1800" i="1" dirty="0" smtClean="0"/>
              <a:t>Water </a:t>
            </a:r>
            <a:r>
              <a:rPr lang="en-US" sz="1800" i="1" dirty="0"/>
              <a:t>Pollution</a:t>
            </a:r>
            <a:endParaRPr lang="en-US" sz="1800" dirty="0"/>
          </a:p>
          <a:p>
            <a:pPr marL="982980" lvl="2" indent="-342900">
              <a:buFont typeface="+mj-lt"/>
              <a:buAutoNum type="arabicPeriod"/>
            </a:pPr>
            <a:r>
              <a:rPr lang="en-US" sz="1800" dirty="0"/>
              <a:t>Conduct an experiment to show how living things react to thermal pollution. Discuss your observations with your counselor.</a:t>
            </a:r>
          </a:p>
          <a:p>
            <a:pPr marL="982980" lvl="2" indent="-342900">
              <a:buFont typeface="+mj-lt"/>
              <a:buAutoNum type="arabicPeriod"/>
            </a:pPr>
            <a:r>
              <a:rPr lang="en-US" sz="1800" dirty="0"/>
              <a:t>Conduct an experiment to identify the methods that could be used to mediate (reduce) the effects of an oil spill on waterfowl. Discuss your results with your counselor.</a:t>
            </a:r>
          </a:p>
          <a:p>
            <a:pPr marL="982980" lvl="2" indent="-342900">
              <a:buFont typeface="+mj-lt"/>
              <a:buAutoNum type="arabicPeriod"/>
            </a:pPr>
            <a:r>
              <a:rPr lang="en-US" sz="1800" dirty="0"/>
              <a:t>Describe the impact of a waterborne pollutant on an aquatic community. Write a 100-word report on how that pollutant affected aquatic life, what the effect was, and whether the effect is linked to </a:t>
            </a:r>
            <a:r>
              <a:rPr lang="en-US" sz="1800" dirty="0" err="1"/>
              <a:t>biomagnification</a:t>
            </a:r>
            <a:r>
              <a:rPr lang="en-US" sz="1800" dirty="0"/>
              <a:t>. </a:t>
            </a:r>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smtClean="0">
                <a:solidFill>
                  <a:schemeClr val="bg1"/>
                </a:solidFill>
              </a:rPr>
              <a:t>Environmental Science Merit Badge Requirements</a:t>
            </a:r>
            <a:endParaRPr lang="en-US" sz="2400" dirty="0">
              <a:solidFill>
                <a:schemeClr val="bg1"/>
              </a:solidFill>
            </a:endParaRPr>
          </a:p>
        </p:txBody>
      </p:sp>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4184" y="1210232"/>
            <a:ext cx="762000" cy="791687"/>
          </a:xfrm>
          <a:prstGeom prst="rect">
            <a:avLst/>
          </a:prstGeom>
        </p:spPr>
      </p:pic>
    </p:spTree>
    <p:extLst>
      <p:ext uri="{BB962C8B-B14F-4D97-AF65-F5344CB8AC3E}">
        <p14:creationId xmlns:p14="http://schemas.microsoft.com/office/powerpoint/2010/main" val="1859146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81000" y="2006560"/>
            <a:ext cx="3581400" cy="4191000"/>
          </a:xfrm>
        </p:spPr>
        <p:txBody>
          <a:bodyPr>
            <a:normAutofit/>
          </a:bodyPr>
          <a:lstStyle/>
          <a:p>
            <a:r>
              <a:rPr lang="en-US" sz="2000" dirty="0"/>
              <a:t>An </a:t>
            </a:r>
            <a:r>
              <a:rPr lang="en-US" sz="2000" dirty="0" err="1"/>
              <a:t>airshed</a:t>
            </a:r>
            <a:r>
              <a:rPr lang="en-US" sz="2000" dirty="0"/>
              <a:t> can be compared to a watershed. an </a:t>
            </a:r>
            <a:r>
              <a:rPr lang="en-US" sz="2000" dirty="0" err="1"/>
              <a:t>airshed</a:t>
            </a:r>
            <a:r>
              <a:rPr lang="en-US" sz="2000" dirty="0"/>
              <a:t> is a geographic area where air pollutants from sources "upstream" or within the area flow and are present in the air.</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95800" y="1793861"/>
            <a:ext cx="3657600" cy="4836453"/>
          </a:xfrm>
        </p:spPr>
      </p:pic>
      <p:sp>
        <p:nvSpPr>
          <p:cNvPr id="6" name="Title 5"/>
          <p:cNvSpPr>
            <a:spLocks noGrp="1"/>
          </p:cNvSpPr>
          <p:nvPr>
            <p:ph type="title"/>
          </p:nvPr>
        </p:nvSpPr>
        <p:spPr>
          <a:xfrm>
            <a:off x="381000" y="1295400"/>
            <a:ext cx="7315200" cy="715962"/>
          </a:xfrm>
        </p:spPr>
        <p:txBody>
          <a:bodyPr/>
          <a:lstStyle/>
          <a:p>
            <a:r>
              <a:rPr lang="en-US" sz="2400" dirty="0" err="1" smtClean="0"/>
              <a:t>Airshed</a:t>
            </a:r>
            <a:endParaRPr lang="en-US" sz="2400" dirty="0"/>
          </a:p>
        </p:txBody>
      </p:sp>
      <p:sp>
        <p:nvSpPr>
          <p:cNvPr id="8"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2: Defining Terms</a:t>
            </a:r>
            <a:endParaRPr lang="en-US" sz="2400" dirty="0">
              <a:solidFill>
                <a:schemeClr val="bg1"/>
              </a:solidFill>
            </a:endParaRPr>
          </a:p>
        </p:txBody>
      </p:sp>
    </p:spTree>
    <p:extLst>
      <p:ext uri="{BB962C8B-B14F-4D97-AF65-F5344CB8AC3E}">
        <p14:creationId xmlns:p14="http://schemas.microsoft.com/office/powerpoint/2010/main" val="576574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2064543"/>
            <a:ext cx="3581400" cy="4191000"/>
          </a:xfrm>
        </p:spPr>
        <p:txBody>
          <a:bodyPr>
            <a:normAutofit/>
          </a:bodyPr>
          <a:lstStyle/>
          <a:p>
            <a:pPr marL="388620"/>
            <a:r>
              <a:rPr lang="en-US" sz="2000" i="1" dirty="0"/>
              <a:t>Nonpoint source</a:t>
            </a:r>
            <a:r>
              <a:rPr lang="en-US" sz="2000" dirty="0"/>
              <a:t> (NPS) </a:t>
            </a:r>
            <a:r>
              <a:rPr lang="en-US" sz="2000" dirty="0" smtClean="0"/>
              <a:t>is a source of pollution, discharged </a:t>
            </a:r>
            <a:r>
              <a:rPr lang="en-US" sz="2000" dirty="0"/>
              <a:t>over a wide land area, not from one specific </a:t>
            </a:r>
            <a:r>
              <a:rPr lang="en-US" sz="2000" dirty="0" smtClean="0"/>
              <a:t>location such as a pipe discharge.</a:t>
            </a:r>
          </a:p>
          <a:p>
            <a:pPr marL="388620"/>
            <a:r>
              <a:rPr lang="en-US" sz="2000" dirty="0" smtClean="0"/>
              <a:t>Example: rainwater runoff</a:t>
            </a:r>
            <a:endParaRPr lang="en-US" sz="2000"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191000" y="2064543"/>
            <a:ext cx="4749800" cy="3562350"/>
          </a:xfrm>
        </p:spPr>
      </p:pic>
      <p:sp>
        <p:nvSpPr>
          <p:cNvPr id="6" name="Title 5"/>
          <p:cNvSpPr>
            <a:spLocks noGrp="1"/>
          </p:cNvSpPr>
          <p:nvPr>
            <p:ph type="title"/>
          </p:nvPr>
        </p:nvSpPr>
        <p:spPr>
          <a:xfrm>
            <a:off x="457200" y="1348581"/>
            <a:ext cx="7315200" cy="715962"/>
          </a:xfrm>
        </p:spPr>
        <p:txBody>
          <a:bodyPr/>
          <a:lstStyle/>
          <a:p>
            <a:r>
              <a:rPr lang="en-US" sz="2400" dirty="0" smtClean="0"/>
              <a:t>Nonpoint source pollution</a:t>
            </a:r>
            <a:endParaRPr lang="en-US" sz="2400" dirty="0"/>
          </a:p>
        </p:txBody>
      </p:sp>
      <p:sp>
        <p:nvSpPr>
          <p:cNvPr id="8"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2: Defining Terms</a:t>
            </a:r>
            <a:endParaRPr lang="en-US" sz="2400" dirty="0">
              <a:solidFill>
                <a:schemeClr val="bg1"/>
              </a:solidFill>
            </a:endParaRPr>
          </a:p>
        </p:txBody>
      </p:sp>
    </p:spTree>
    <p:extLst>
      <p:ext uri="{BB962C8B-B14F-4D97-AF65-F5344CB8AC3E}">
        <p14:creationId xmlns:p14="http://schemas.microsoft.com/office/powerpoint/2010/main" val="3164726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1" y="1973261"/>
            <a:ext cx="2819399" cy="4153217"/>
          </a:xfrm>
        </p:spPr>
        <p:txBody>
          <a:bodyPr/>
          <a:lstStyle/>
          <a:p>
            <a:pPr marL="388620"/>
            <a:r>
              <a:rPr lang="en-US" sz="2000" dirty="0"/>
              <a:t>A</a:t>
            </a:r>
            <a:r>
              <a:rPr lang="en-US" sz="2000" dirty="0" smtClean="0"/>
              <a:t> </a:t>
            </a:r>
            <a:r>
              <a:rPr lang="en-US" sz="2000" dirty="0"/>
              <a:t>vehicle that uses two or more distinct power sources to move the vehicle. </a:t>
            </a:r>
          </a:p>
        </p:txBody>
      </p:sp>
      <p:sp>
        <p:nvSpPr>
          <p:cNvPr id="6" name="Title 5"/>
          <p:cNvSpPr>
            <a:spLocks noGrp="1"/>
          </p:cNvSpPr>
          <p:nvPr>
            <p:ph type="title"/>
          </p:nvPr>
        </p:nvSpPr>
        <p:spPr>
          <a:xfrm>
            <a:off x="457200" y="1257300"/>
            <a:ext cx="7315200" cy="715962"/>
          </a:xfrm>
        </p:spPr>
        <p:txBody>
          <a:bodyPr/>
          <a:lstStyle/>
          <a:p>
            <a:r>
              <a:rPr lang="en-US" sz="2400" dirty="0" smtClean="0"/>
              <a:t>Hybrid vehicle</a:t>
            </a:r>
            <a:endParaRPr lang="en-US" sz="2400" dirty="0"/>
          </a:p>
        </p:txBody>
      </p:sp>
      <p:pic>
        <p:nvPicPr>
          <p:cNvPr id="55298"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9000" y="2057400"/>
            <a:ext cx="5257799" cy="4061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2: Defining Terms</a:t>
            </a:r>
            <a:endParaRPr lang="en-US" sz="2400" dirty="0">
              <a:solidFill>
                <a:schemeClr val="bg1"/>
              </a:solidFill>
            </a:endParaRPr>
          </a:p>
        </p:txBody>
      </p:sp>
    </p:spTree>
    <p:extLst>
      <p:ext uri="{BB962C8B-B14F-4D97-AF65-F5344CB8AC3E}">
        <p14:creationId xmlns:p14="http://schemas.microsoft.com/office/powerpoint/2010/main" val="2305397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1" y="2133599"/>
            <a:ext cx="3276601" cy="3992879"/>
          </a:xfrm>
        </p:spPr>
        <p:txBody>
          <a:bodyPr/>
          <a:lstStyle/>
          <a:p>
            <a:pPr marL="502920" indent="-457200"/>
            <a:r>
              <a:rPr lang="en-US" sz="2000" dirty="0" smtClean="0"/>
              <a:t>A </a:t>
            </a:r>
            <a:r>
              <a:rPr lang="en-US" sz="2000" dirty="0"/>
              <a:t>device that converts the chemical energy from a fuel into electricity through a chemical reaction with oxygen or another oxidizing agent.</a:t>
            </a:r>
          </a:p>
          <a:p>
            <a:endParaRPr lang="en-US" dirty="0"/>
          </a:p>
        </p:txBody>
      </p:sp>
      <p:sp>
        <p:nvSpPr>
          <p:cNvPr id="6" name="Title 5"/>
          <p:cNvSpPr>
            <a:spLocks noGrp="1"/>
          </p:cNvSpPr>
          <p:nvPr>
            <p:ph type="title"/>
          </p:nvPr>
        </p:nvSpPr>
        <p:spPr>
          <a:xfrm>
            <a:off x="381001" y="1295400"/>
            <a:ext cx="7315200" cy="715962"/>
          </a:xfrm>
        </p:spPr>
        <p:txBody>
          <a:bodyPr/>
          <a:lstStyle/>
          <a:p>
            <a:r>
              <a:rPr lang="en-US" sz="2400" dirty="0" smtClean="0"/>
              <a:t>Fuel cell</a:t>
            </a:r>
            <a:endParaRPr lang="en-US" sz="2400" dirty="0"/>
          </a:p>
        </p:txBody>
      </p:sp>
      <p:pic>
        <p:nvPicPr>
          <p:cNvPr id="54274"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33800" y="2011362"/>
            <a:ext cx="51816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2: Defining Terms</a:t>
            </a:r>
            <a:endParaRPr lang="en-US" sz="2400" dirty="0">
              <a:solidFill>
                <a:schemeClr val="bg1"/>
              </a:solidFill>
            </a:endParaRPr>
          </a:p>
        </p:txBody>
      </p:sp>
    </p:spTree>
    <p:extLst>
      <p:ext uri="{BB962C8B-B14F-4D97-AF65-F5344CB8AC3E}">
        <p14:creationId xmlns:p14="http://schemas.microsoft.com/office/powerpoint/2010/main" val="2897823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752600"/>
            <a:ext cx="7315200" cy="4191000"/>
          </a:xfrm>
        </p:spPr>
        <p:txBody>
          <a:bodyPr/>
          <a:lstStyle/>
          <a:p>
            <a:pPr marL="502920" indent="-457200">
              <a:buFont typeface="+mj-lt"/>
              <a:buAutoNum type="arabicPeriod" startAt="3"/>
            </a:pPr>
            <a:r>
              <a:rPr lang="en-US" sz="2000" dirty="0" smtClean="0"/>
              <a:t>Do ONE activity from seven of the following categories (using the activities in the merit badge pamphlet as the basis for planning and carrying out your projects):</a:t>
            </a:r>
          </a:p>
          <a:p>
            <a:pPr marL="708660" lvl="1" indent="-342900">
              <a:buFont typeface="+mj-lt"/>
              <a:buAutoNum type="alphaLcPeriod"/>
            </a:pPr>
            <a:r>
              <a:rPr lang="en-US" sz="2000" i="1" dirty="0" smtClean="0"/>
              <a:t>Ecology</a:t>
            </a:r>
            <a:endParaRPr lang="en-US" sz="2000" dirty="0"/>
          </a:p>
          <a:p>
            <a:pPr marL="982980" lvl="2" indent="-342900">
              <a:buFont typeface="+mj-lt"/>
              <a:buAutoNum type="arabicPeriod"/>
            </a:pPr>
            <a:r>
              <a:rPr lang="en-US" sz="1800" dirty="0"/>
              <a:t>Conduct an experiment to find out how living things respond to changes in their environments. Discuss your observations with your counselor.</a:t>
            </a:r>
          </a:p>
          <a:p>
            <a:pPr marL="982980" lvl="2" indent="-342900">
              <a:buFont typeface="+mj-lt"/>
              <a:buAutoNum type="arabicPeriod"/>
            </a:pPr>
            <a:r>
              <a:rPr lang="en-US" sz="1800" dirty="0"/>
              <a:t>Conduct an experiment illustrating the greenhouse effect. Keep a journal of your data and observations. Discuss your conclusions with your counselor.</a:t>
            </a:r>
          </a:p>
          <a:p>
            <a:pPr marL="982980" lvl="2" indent="-342900">
              <a:buFont typeface="+mj-lt"/>
              <a:buAutoNum type="arabicPeriod"/>
            </a:pPr>
            <a:r>
              <a:rPr lang="en-US" sz="1800" dirty="0"/>
              <a:t>Discuss what is an ecosystem. Tell how it is maintained in nature and how it survives.</a:t>
            </a:r>
          </a:p>
          <a:p>
            <a:endParaRPr lang="en-US" sz="1800" dirty="0"/>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3a</a:t>
            </a:r>
            <a:endParaRPr lang="en-US" sz="2400" dirty="0">
              <a:solidFill>
                <a:schemeClr val="bg1"/>
              </a:solidFill>
            </a:endParaRPr>
          </a:p>
        </p:txBody>
      </p:sp>
    </p:spTree>
    <p:extLst>
      <p:ext uri="{BB962C8B-B14F-4D97-AF65-F5344CB8AC3E}">
        <p14:creationId xmlns:p14="http://schemas.microsoft.com/office/powerpoint/2010/main" val="2794566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1295400"/>
            <a:ext cx="7315200" cy="715962"/>
          </a:xfrm>
        </p:spPr>
        <p:txBody>
          <a:bodyPr/>
          <a:lstStyle/>
          <a:p>
            <a:r>
              <a:rPr lang="en-US" sz="1800" dirty="0"/>
              <a:t>Conduct an experiment to find out how living things respond to changes in their environments. Discuss your observations with your counselor</a:t>
            </a:r>
            <a:r>
              <a:rPr lang="en-US" sz="1800" dirty="0" smtClean="0"/>
              <a:t>.</a:t>
            </a:r>
            <a:endParaRPr lang="en-US" sz="1800" dirty="0"/>
          </a:p>
        </p:txBody>
      </p:sp>
      <p:sp>
        <p:nvSpPr>
          <p:cNvPr id="3" name="Content Placeholder 2"/>
          <p:cNvSpPr>
            <a:spLocks noGrp="1"/>
          </p:cNvSpPr>
          <p:nvPr>
            <p:ph idx="1"/>
          </p:nvPr>
        </p:nvSpPr>
        <p:spPr>
          <a:xfrm>
            <a:off x="228600" y="2232568"/>
            <a:ext cx="6096000" cy="4396832"/>
          </a:xfrm>
        </p:spPr>
        <p:txBody>
          <a:bodyPr/>
          <a:lstStyle/>
          <a:p>
            <a:pPr marL="0" indent="0">
              <a:buNone/>
            </a:pPr>
            <a:r>
              <a:rPr lang="en-US" sz="2000" b="1" dirty="0" smtClean="0"/>
              <a:t>How Does the Environment Affect Living Things?</a:t>
            </a:r>
          </a:p>
          <a:p>
            <a:pPr marL="0" indent="0">
              <a:buNone/>
            </a:pPr>
            <a:r>
              <a:rPr lang="en-US" sz="1600" dirty="0" smtClean="0"/>
              <a:t>You have learned that the nonliving parts of the environment have important effects on living things. In this experiment you will learn how light affects earthworms.</a:t>
            </a:r>
          </a:p>
          <a:p>
            <a:pPr marL="0" indent="0">
              <a:buNone/>
            </a:pPr>
            <a:r>
              <a:rPr lang="en-US" sz="2000" b="1" dirty="0" smtClean="0"/>
              <a:t>Procedure</a:t>
            </a:r>
          </a:p>
          <a:p>
            <a:pPr marL="0" indent="0">
              <a:buNone/>
            </a:pPr>
            <a:r>
              <a:rPr lang="en-US" sz="1600" b="1" dirty="0" smtClean="0"/>
              <a:t>Step 1 – </a:t>
            </a:r>
            <a:r>
              <a:rPr lang="en-US" sz="1600" dirty="0" smtClean="0"/>
              <a:t>Cut the shoe box lid in half. Put half of the lid on the shoe box so that it shades one side of the box.</a:t>
            </a:r>
          </a:p>
          <a:p>
            <a:pPr marL="0" indent="0">
              <a:buNone/>
            </a:pPr>
            <a:r>
              <a:rPr lang="en-US" sz="1600" b="1" dirty="0" smtClean="0"/>
              <a:t>Step 2</a:t>
            </a:r>
            <a:r>
              <a:rPr lang="en-US" sz="1600" dirty="0" smtClean="0"/>
              <a:t> – Place a lamp next to the middle of the shoebox, close enough that it shines on the uncovered part of the box.</a:t>
            </a:r>
          </a:p>
          <a:p>
            <a:pPr marL="0" indent="0">
              <a:buNone/>
            </a:pPr>
            <a:r>
              <a:rPr lang="en-US" sz="1600" b="1" dirty="0" smtClean="0"/>
              <a:t>Step 3</a:t>
            </a:r>
            <a:r>
              <a:rPr lang="en-US" sz="1600" dirty="0" smtClean="0"/>
              <a:t> – Place 10 earthworms on the centerline of the bottom of the box so that the worms are half in the dark and half in the light.</a:t>
            </a:r>
          </a:p>
          <a:p>
            <a:pPr marL="0" indent="0">
              <a:buNone/>
            </a:pPr>
            <a:r>
              <a:rPr lang="en-US" sz="1600" b="1" dirty="0" smtClean="0"/>
              <a:t>Step 4 </a:t>
            </a:r>
            <a:r>
              <a:rPr lang="en-US" sz="1600" dirty="0" smtClean="0"/>
              <a:t>– Observe the worms for five minutes. Note their behavior in a notebook.</a:t>
            </a:r>
          </a:p>
          <a:p>
            <a:pPr marL="0" indent="0">
              <a:buNone/>
            </a:pPr>
            <a:r>
              <a:rPr lang="en-US" sz="1600" b="1" dirty="0" smtClean="0"/>
              <a:t>Step 5</a:t>
            </a:r>
            <a:r>
              <a:rPr lang="en-US" sz="1600" dirty="0" smtClean="0"/>
              <a:t> – When your experiment is over, take the worms outside and return them to the soil.</a:t>
            </a:r>
            <a:endParaRPr lang="en-US" sz="1600" b="1" dirty="0"/>
          </a:p>
        </p:txBody>
      </p:sp>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3a1</a:t>
            </a:r>
            <a:endParaRPr lang="en-US" sz="2400" dirty="0">
              <a:solidFill>
                <a:schemeClr val="bg1"/>
              </a:solidFill>
            </a:endParaRPr>
          </a:p>
        </p:txBody>
      </p:sp>
      <p:pic>
        <p:nvPicPr>
          <p:cNvPr id="5" name="Picture 4"/>
          <p:cNvPicPr>
            <a:picLocks noChangeAspect="1"/>
          </p:cNvPicPr>
          <p:nvPr/>
        </p:nvPicPr>
        <p:blipFill rotWithShape="1">
          <a:blip r:embed="rId2"/>
          <a:srcRect l="42596" t="29325" r="2029" b="13858"/>
          <a:stretch/>
        </p:blipFill>
        <p:spPr>
          <a:xfrm>
            <a:off x="6400800" y="3810000"/>
            <a:ext cx="2456688" cy="2362200"/>
          </a:xfrm>
          <a:prstGeom prst="rect">
            <a:avLst/>
          </a:prstGeom>
        </p:spPr>
      </p:pic>
    </p:spTree>
    <p:extLst>
      <p:ext uri="{BB962C8B-B14F-4D97-AF65-F5344CB8AC3E}">
        <p14:creationId xmlns:p14="http://schemas.microsoft.com/office/powerpoint/2010/main" val="13106678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1295400"/>
            <a:ext cx="7315200" cy="715962"/>
          </a:xfrm>
        </p:spPr>
        <p:txBody>
          <a:bodyPr/>
          <a:lstStyle/>
          <a:p>
            <a:r>
              <a:rPr lang="en-US" sz="1800" dirty="0"/>
              <a:t>Conduct an experiment to find out how living things respond to changes in their environments. </a:t>
            </a:r>
            <a:r>
              <a:rPr lang="en-US" sz="1800" dirty="0" smtClean="0"/>
              <a:t>Record </a:t>
            </a:r>
            <a:r>
              <a:rPr lang="en-US" sz="1800" dirty="0"/>
              <a:t>your observations </a:t>
            </a:r>
            <a:r>
              <a:rPr lang="en-US" sz="1800" dirty="0" smtClean="0"/>
              <a:t>and conclusions in a notebook and discuss with </a:t>
            </a:r>
            <a:r>
              <a:rPr lang="en-US" sz="1800" dirty="0"/>
              <a:t>your counselor</a:t>
            </a:r>
            <a:r>
              <a:rPr lang="en-US" sz="1800" dirty="0" smtClean="0"/>
              <a:t>.</a:t>
            </a:r>
            <a:endParaRPr lang="en-US" sz="1800" dirty="0"/>
          </a:p>
        </p:txBody>
      </p:sp>
      <p:sp>
        <p:nvSpPr>
          <p:cNvPr id="3" name="Content Placeholder 2"/>
          <p:cNvSpPr>
            <a:spLocks noGrp="1"/>
          </p:cNvSpPr>
          <p:nvPr>
            <p:ph idx="1"/>
          </p:nvPr>
        </p:nvSpPr>
        <p:spPr>
          <a:xfrm>
            <a:off x="228600" y="2232568"/>
            <a:ext cx="8534400" cy="4396832"/>
          </a:xfrm>
        </p:spPr>
        <p:txBody>
          <a:bodyPr/>
          <a:lstStyle/>
          <a:p>
            <a:pPr marL="0" indent="0">
              <a:buNone/>
            </a:pPr>
            <a:r>
              <a:rPr lang="en-US" sz="2000" b="1" dirty="0" smtClean="0"/>
              <a:t>Observations</a:t>
            </a:r>
          </a:p>
          <a:p>
            <a:pPr>
              <a:buFont typeface="+mj-lt"/>
              <a:buAutoNum type="arabicPeriod"/>
            </a:pPr>
            <a:r>
              <a:rPr lang="en-US" sz="1600" dirty="0" smtClean="0"/>
              <a:t>What did the worms do at the beginning of the experiment?</a:t>
            </a:r>
          </a:p>
          <a:p>
            <a:pPr>
              <a:buFont typeface="+mj-lt"/>
              <a:buAutoNum type="arabicPeriod"/>
            </a:pPr>
            <a:r>
              <a:rPr lang="en-US" sz="1600" dirty="0" smtClean="0"/>
              <a:t>How much time did the worms spend in the lighted part of the box? In the shaded part of the box?</a:t>
            </a:r>
          </a:p>
          <a:p>
            <a:pPr>
              <a:buFont typeface="+mj-lt"/>
              <a:buAutoNum type="arabicPeriod"/>
            </a:pPr>
            <a:r>
              <a:rPr lang="en-US" sz="1600" dirty="0" smtClean="0"/>
              <a:t>What nonliving environment factor does the lamp represent?</a:t>
            </a:r>
          </a:p>
          <a:p>
            <a:pPr marL="0" indent="0">
              <a:buNone/>
            </a:pPr>
            <a:endParaRPr lang="en-US" sz="2000" b="1" dirty="0" smtClean="0"/>
          </a:p>
          <a:p>
            <a:pPr marL="0" indent="0">
              <a:buNone/>
            </a:pPr>
            <a:r>
              <a:rPr lang="en-US" sz="2000" b="1" dirty="0" smtClean="0"/>
              <a:t>Conclusions</a:t>
            </a:r>
          </a:p>
          <a:p>
            <a:pPr marL="0" indent="0">
              <a:spcBef>
                <a:spcPts val="0"/>
              </a:spcBef>
              <a:buNone/>
            </a:pPr>
            <a:r>
              <a:rPr lang="en-US" sz="1600" dirty="0" smtClean="0"/>
              <a:t>An organism’s response to light is called phototropism. An </a:t>
            </a:r>
            <a:endParaRPr lang="en-US" sz="1600" dirty="0" smtClean="0"/>
          </a:p>
          <a:p>
            <a:pPr marL="0" indent="0">
              <a:spcBef>
                <a:spcPts val="0"/>
              </a:spcBef>
              <a:buNone/>
            </a:pPr>
            <a:r>
              <a:rPr lang="en-US" sz="1600" dirty="0" smtClean="0"/>
              <a:t>organism </a:t>
            </a:r>
            <a:r>
              <a:rPr lang="en-US" sz="1600" dirty="0" smtClean="0"/>
              <a:t>that responds to light by moving toward it is said </a:t>
            </a:r>
            <a:endParaRPr lang="en-US" sz="1600" dirty="0" smtClean="0"/>
          </a:p>
          <a:p>
            <a:pPr marL="0" indent="0">
              <a:spcBef>
                <a:spcPts val="0"/>
              </a:spcBef>
              <a:buNone/>
            </a:pPr>
            <a:r>
              <a:rPr lang="en-US" sz="1600" dirty="0" smtClean="0"/>
              <a:t>to </a:t>
            </a:r>
            <a:r>
              <a:rPr lang="en-US" sz="1600" dirty="0" smtClean="0"/>
              <a:t>be positively phototropic. An organism that moves away </a:t>
            </a:r>
            <a:endParaRPr lang="en-US" sz="1600" dirty="0" smtClean="0"/>
          </a:p>
          <a:p>
            <a:pPr marL="0" indent="0">
              <a:spcBef>
                <a:spcPts val="0"/>
              </a:spcBef>
              <a:buNone/>
            </a:pPr>
            <a:r>
              <a:rPr lang="en-US" sz="1600" dirty="0" smtClean="0"/>
              <a:t>from </a:t>
            </a:r>
            <a:r>
              <a:rPr lang="en-US" sz="1600" dirty="0" smtClean="0"/>
              <a:t>light is negatively phototropic. Which type of </a:t>
            </a:r>
            <a:r>
              <a:rPr lang="en-US" sz="1600" dirty="0" smtClean="0"/>
              <a:t>response</a:t>
            </a:r>
          </a:p>
          <a:p>
            <a:pPr marL="0" indent="0">
              <a:spcBef>
                <a:spcPts val="0"/>
              </a:spcBef>
              <a:buNone/>
            </a:pPr>
            <a:r>
              <a:rPr lang="en-US" sz="1600" dirty="0" smtClean="0"/>
              <a:t>did </a:t>
            </a:r>
            <a:r>
              <a:rPr lang="en-US" sz="1600" dirty="0" smtClean="0"/>
              <a:t>your worms show? Why would earthworms react this </a:t>
            </a:r>
            <a:endParaRPr lang="en-US" sz="1600" dirty="0" smtClean="0"/>
          </a:p>
          <a:p>
            <a:pPr marL="0" indent="0">
              <a:spcBef>
                <a:spcPts val="0"/>
              </a:spcBef>
              <a:buNone/>
            </a:pPr>
            <a:r>
              <a:rPr lang="en-US" sz="1600" dirty="0" smtClean="0"/>
              <a:t>way </a:t>
            </a:r>
            <a:r>
              <a:rPr lang="en-US" sz="1600" dirty="0" smtClean="0"/>
              <a:t>to light?</a:t>
            </a:r>
            <a:endParaRPr lang="en-US" sz="1600" dirty="0"/>
          </a:p>
        </p:txBody>
      </p:sp>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3a1</a:t>
            </a:r>
            <a:endParaRPr lang="en-US" sz="2400" dirty="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773" y="3810000"/>
            <a:ext cx="3048000" cy="2692400"/>
          </a:xfrm>
          <a:prstGeom prst="rect">
            <a:avLst/>
          </a:prstGeom>
        </p:spPr>
      </p:pic>
    </p:spTree>
    <p:extLst>
      <p:ext uri="{BB962C8B-B14F-4D97-AF65-F5344CB8AC3E}">
        <p14:creationId xmlns:p14="http://schemas.microsoft.com/office/powerpoint/2010/main" val="36078541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076" y="1417638"/>
            <a:ext cx="8305800" cy="1020762"/>
          </a:xfrm>
        </p:spPr>
        <p:txBody>
          <a:bodyPr/>
          <a:lstStyle/>
          <a:p>
            <a:r>
              <a:rPr lang="en-US" sz="2000" dirty="0"/>
              <a:t>Conduct an experiment illustrating the greenhouse effect. Keep a journal of your data and observations. Discuss your conclusions with your counselor</a:t>
            </a:r>
            <a:r>
              <a:rPr lang="en-US" sz="2000" dirty="0" smtClean="0"/>
              <a:t>.</a:t>
            </a:r>
            <a:endParaRPr lang="en-US" dirty="0"/>
          </a:p>
        </p:txBody>
      </p:sp>
      <p:sp>
        <p:nvSpPr>
          <p:cNvPr id="3" name="Content Placeholder 2"/>
          <p:cNvSpPr>
            <a:spLocks noGrp="1"/>
          </p:cNvSpPr>
          <p:nvPr>
            <p:ph idx="1"/>
          </p:nvPr>
        </p:nvSpPr>
        <p:spPr>
          <a:xfrm>
            <a:off x="245076" y="2438400"/>
            <a:ext cx="5774724" cy="4191000"/>
          </a:xfrm>
        </p:spPr>
        <p:txBody>
          <a:bodyPr/>
          <a:lstStyle/>
          <a:p>
            <a:pPr marL="0" indent="0">
              <a:buNone/>
            </a:pPr>
            <a:r>
              <a:rPr lang="en-US" sz="2000" b="1" dirty="0" smtClean="0"/>
              <a:t>The Greenhouse Effect</a:t>
            </a:r>
          </a:p>
          <a:p>
            <a:pPr marL="0" indent="0">
              <a:buNone/>
            </a:pPr>
            <a:r>
              <a:rPr lang="en-US" sz="1600" dirty="0" smtClean="0"/>
              <a:t>This activity demonstrates how the atmosphere traps the sun’s energy to warm the Earth’s surface.</a:t>
            </a:r>
          </a:p>
          <a:p>
            <a:pPr marL="0" indent="0">
              <a:buNone/>
            </a:pPr>
            <a:r>
              <a:rPr lang="en-US" sz="1600" b="1" dirty="0" smtClean="0"/>
              <a:t>Procedure</a:t>
            </a:r>
          </a:p>
          <a:p>
            <a:pPr marL="0" indent="0">
              <a:buNone/>
            </a:pPr>
            <a:r>
              <a:rPr lang="en-US" sz="1600" b="1" dirty="0" smtClean="0"/>
              <a:t>Step 1</a:t>
            </a:r>
            <a:r>
              <a:rPr lang="en-US" sz="1600" dirty="0" smtClean="0"/>
              <a:t> – Using scissors, cut the tops off of two clear 2-liter soda bottles. Make your cut about 4 inches from the top. Label on bottle “A” and the other bottle “B”.</a:t>
            </a:r>
          </a:p>
          <a:p>
            <a:pPr marL="0" indent="0">
              <a:buNone/>
            </a:pPr>
            <a:r>
              <a:rPr lang="en-US" sz="1600" b="1" dirty="0" smtClean="0"/>
              <a:t>Step 2</a:t>
            </a:r>
            <a:r>
              <a:rPr lang="en-US" sz="1600" dirty="0" smtClean="0"/>
              <a:t> – Pour 2 cups of garden soil or potting soil into each bottle.</a:t>
            </a:r>
          </a:p>
          <a:p>
            <a:pPr marL="0" indent="0">
              <a:buNone/>
            </a:pPr>
            <a:r>
              <a:rPr lang="en-US" sz="1600" b="1" dirty="0" smtClean="0"/>
              <a:t>Step 3</a:t>
            </a:r>
            <a:r>
              <a:rPr lang="en-US" sz="1600" dirty="0" smtClean="0"/>
              <a:t> – Place a thermometer inside each bottle. Make sure the thermometers are placed at the same distance above the soil in each bottle.</a:t>
            </a:r>
          </a:p>
          <a:p>
            <a:pPr marL="0" indent="0">
              <a:buNone/>
            </a:pPr>
            <a:r>
              <a:rPr lang="en-US" sz="1600" b="1" dirty="0" smtClean="0"/>
              <a:t>Step 4</a:t>
            </a:r>
            <a:r>
              <a:rPr lang="en-US" sz="1600" dirty="0" smtClean="0"/>
              <a:t> – Cover the top of bottle B with clear plastic wrap and secure it with a rubber band or tape.</a:t>
            </a:r>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3a2</a:t>
            </a:r>
            <a:endParaRPr lang="en-US" sz="2400" dirty="0">
              <a:solidFill>
                <a:schemeClr val="bg1"/>
              </a:solidFill>
            </a:endParaRPr>
          </a:p>
        </p:txBody>
      </p:sp>
      <p:pic>
        <p:nvPicPr>
          <p:cNvPr id="6" name="Picture 5"/>
          <p:cNvPicPr>
            <a:picLocks noChangeAspect="1"/>
          </p:cNvPicPr>
          <p:nvPr/>
        </p:nvPicPr>
        <p:blipFill rotWithShape="1">
          <a:blip r:embed="rId2"/>
          <a:srcRect l="52685" t="6610" r="6470" b="60339"/>
          <a:stretch/>
        </p:blipFill>
        <p:spPr>
          <a:xfrm>
            <a:off x="6107430" y="3733800"/>
            <a:ext cx="2872740" cy="1981200"/>
          </a:xfrm>
          <a:prstGeom prst="rect">
            <a:avLst/>
          </a:prstGeom>
        </p:spPr>
      </p:pic>
    </p:spTree>
    <p:extLst>
      <p:ext uri="{BB962C8B-B14F-4D97-AF65-F5344CB8AC3E}">
        <p14:creationId xmlns:p14="http://schemas.microsoft.com/office/powerpoint/2010/main" val="4127265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076" y="1417638"/>
            <a:ext cx="8305800" cy="1020762"/>
          </a:xfrm>
        </p:spPr>
        <p:txBody>
          <a:bodyPr/>
          <a:lstStyle/>
          <a:p>
            <a:r>
              <a:rPr lang="en-US" sz="2000" dirty="0"/>
              <a:t>Conduct an experiment illustrating the greenhouse effect. Keep a journal of your data and observations. Discuss your conclusions with your counselor</a:t>
            </a:r>
            <a:r>
              <a:rPr lang="en-US" sz="2000" dirty="0" smtClean="0"/>
              <a:t>.</a:t>
            </a:r>
            <a:endParaRPr lang="en-US" dirty="0"/>
          </a:p>
        </p:txBody>
      </p:sp>
      <p:sp>
        <p:nvSpPr>
          <p:cNvPr id="3" name="Content Placeholder 2"/>
          <p:cNvSpPr>
            <a:spLocks noGrp="1"/>
          </p:cNvSpPr>
          <p:nvPr>
            <p:ph idx="1"/>
          </p:nvPr>
        </p:nvSpPr>
        <p:spPr>
          <a:xfrm>
            <a:off x="245076" y="2438400"/>
            <a:ext cx="5850924" cy="4191000"/>
          </a:xfrm>
        </p:spPr>
        <p:txBody>
          <a:bodyPr/>
          <a:lstStyle/>
          <a:p>
            <a:pPr marL="0" indent="0">
              <a:buNone/>
            </a:pPr>
            <a:r>
              <a:rPr lang="en-US" sz="2000" b="1" dirty="0" smtClean="0"/>
              <a:t>The Greenhouse Effect</a:t>
            </a:r>
            <a:r>
              <a:rPr lang="en-US" sz="2000" dirty="0" smtClean="0"/>
              <a:t> (continued)</a:t>
            </a:r>
            <a:endParaRPr lang="en-US" sz="2000" b="1" dirty="0" smtClean="0"/>
          </a:p>
          <a:p>
            <a:pPr marL="0" indent="0">
              <a:buNone/>
            </a:pPr>
            <a:r>
              <a:rPr lang="en-US" sz="1600" b="1" dirty="0" smtClean="0"/>
              <a:t>Procedure</a:t>
            </a:r>
          </a:p>
          <a:p>
            <a:pPr marL="0" indent="0">
              <a:buNone/>
            </a:pPr>
            <a:r>
              <a:rPr lang="en-US" sz="1600" b="1" dirty="0" smtClean="0"/>
              <a:t>Step 5</a:t>
            </a:r>
            <a:r>
              <a:rPr lang="en-US" sz="1600" dirty="0" smtClean="0"/>
              <a:t> – Place a lamp on a table, removing the lampshade to expose the lightbulb. Position each bottle exactly 1 inch from the exposed bulb. Be sure to turn the bottles so that the thermometers face away from the lightbulb. You may need to shade the thermometers from direct light to get accurate readings of air temperatures.</a:t>
            </a:r>
          </a:p>
          <a:p>
            <a:pPr marL="0" indent="0">
              <a:buNone/>
            </a:pPr>
            <a:r>
              <a:rPr lang="en-US" sz="1600" b="1" dirty="0" smtClean="0"/>
              <a:t>Step 6</a:t>
            </a:r>
            <a:r>
              <a:rPr lang="en-US" sz="1600" dirty="0" smtClean="0"/>
              <a:t> – With the light off, record the temperature in each bottle in your notebook.</a:t>
            </a:r>
          </a:p>
          <a:p>
            <a:pPr marL="0" indent="0">
              <a:buNone/>
            </a:pPr>
            <a:r>
              <a:rPr lang="en-US" sz="1600" b="1" dirty="0" smtClean="0"/>
              <a:t>Step 7</a:t>
            </a:r>
            <a:r>
              <a:rPr lang="en-US" sz="1600" dirty="0" smtClean="0"/>
              <a:t> – Turn on the lamp.</a:t>
            </a:r>
          </a:p>
          <a:p>
            <a:pPr marL="0" indent="0">
              <a:buNone/>
            </a:pPr>
            <a:r>
              <a:rPr lang="en-US" sz="1600" b="1" dirty="0" smtClean="0"/>
              <a:t>Step 8 </a:t>
            </a:r>
            <a:r>
              <a:rPr lang="en-US" sz="1600" dirty="0" smtClean="0"/>
              <a:t>– Using a watch, wait three minutes, and then record the temperatures again. Record the temperatures in each bottle every three minutes for 15 minutes.</a:t>
            </a:r>
            <a:endParaRPr lang="en-US" sz="1600" b="1" dirty="0"/>
          </a:p>
        </p:txBody>
      </p:sp>
      <p:pic>
        <p:nvPicPr>
          <p:cNvPr id="4" name="Picture 3"/>
          <p:cNvPicPr>
            <a:picLocks noChangeAspect="1"/>
          </p:cNvPicPr>
          <p:nvPr/>
        </p:nvPicPr>
        <p:blipFill rotWithShape="1">
          <a:blip r:embed="rId2"/>
          <a:srcRect l="52685" t="6610" r="6470" b="60339"/>
          <a:stretch/>
        </p:blipFill>
        <p:spPr>
          <a:xfrm>
            <a:off x="6107430" y="3200400"/>
            <a:ext cx="2872740" cy="1981200"/>
          </a:xfrm>
          <a:prstGeom prst="rect">
            <a:avLst/>
          </a:prstGeom>
        </p:spPr>
      </p:pic>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3a2</a:t>
            </a:r>
            <a:endParaRPr lang="en-US" sz="2400" dirty="0">
              <a:solidFill>
                <a:schemeClr val="bg1"/>
              </a:solidFill>
            </a:endParaRPr>
          </a:p>
        </p:txBody>
      </p:sp>
    </p:spTree>
    <p:extLst>
      <p:ext uri="{BB962C8B-B14F-4D97-AF65-F5344CB8AC3E}">
        <p14:creationId xmlns:p14="http://schemas.microsoft.com/office/powerpoint/2010/main" val="13029935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076" y="1417638"/>
            <a:ext cx="8305800" cy="1020762"/>
          </a:xfrm>
        </p:spPr>
        <p:txBody>
          <a:bodyPr/>
          <a:lstStyle/>
          <a:p>
            <a:r>
              <a:rPr lang="en-US" sz="2000" dirty="0"/>
              <a:t>Conduct an experiment illustrating the greenhouse effect. Keep a journal of your </a:t>
            </a:r>
            <a:r>
              <a:rPr lang="en-US" sz="2000" dirty="0" smtClean="0"/>
              <a:t>data, observations, and conclusions. </a:t>
            </a:r>
            <a:r>
              <a:rPr lang="en-US" sz="2000" dirty="0"/>
              <a:t>Discuss your conclusions with your counselor</a:t>
            </a:r>
            <a:r>
              <a:rPr lang="en-US" sz="2000" dirty="0" smtClean="0"/>
              <a:t>.</a:t>
            </a:r>
            <a:endParaRPr lang="en-US" dirty="0"/>
          </a:p>
        </p:txBody>
      </p:sp>
      <p:sp>
        <p:nvSpPr>
          <p:cNvPr id="3" name="Content Placeholder 2"/>
          <p:cNvSpPr>
            <a:spLocks noGrp="1"/>
          </p:cNvSpPr>
          <p:nvPr>
            <p:ph idx="1"/>
          </p:nvPr>
        </p:nvSpPr>
        <p:spPr>
          <a:xfrm>
            <a:off x="245076" y="2438400"/>
            <a:ext cx="5850924" cy="4191000"/>
          </a:xfrm>
        </p:spPr>
        <p:txBody>
          <a:bodyPr/>
          <a:lstStyle/>
          <a:p>
            <a:pPr marL="0" indent="0">
              <a:buNone/>
            </a:pPr>
            <a:r>
              <a:rPr lang="en-US" sz="2000" b="1" dirty="0"/>
              <a:t>Observations</a:t>
            </a:r>
          </a:p>
          <a:p>
            <a:pPr>
              <a:buFont typeface="+mj-lt"/>
              <a:buAutoNum type="arabicPeriod"/>
            </a:pPr>
            <a:r>
              <a:rPr lang="en-US" sz="1600" dirty="0" smtClean="0"/>
              <a:t>Did the temperature in each bottle change during your experiment?</a:t>
            </a:r>
            <a:endParaRPr lang="en-US" sz="1600" dirty="0"/>
          </a:p>
          <a:p>
            <a:pPr>
              <a:buFont typeface="+mj-lt"/>
              <a:buAutoNum type="arabicPeriod"/>
            </a:pPr>
            <a:r>
              <a:rPr lang="en-US" sz="1600" dirty="0" smtClean="0"/>
              <a:t>Explain what the lightbulb and the plastic wrap represent in this model of the greenhouse effect.</a:t>
            </a:r>
            <a:endParaRPr lang="en-US" sz="1600" dirty="0"/>
          </a:p>
          <a:p>
            <a:pPr marL="0" indent="0">
              <a:buNone/>
            </a:pPr>
            <a:endParaRPr lang="en-US" sz="1600" b="1" dirty="0"/>
          </a:p>
          <a:p>
            <a:pPr marL="0" indent="0">
              <a:buNone/>
            </a:pPr>
            <a:r>
              <a:rPr lang="en-US" sz="2000" b="1" dirty="0"/>
              <a:t>Conclusions</a:t>
            </a:r>
          </a:p>
          <a:p>
            <a:pPr marL="0" indent="0">
              <a:spcBef>
                <a:spcPts val="0"/>
              </a:spcBef>
              <a:buNone/>
            </a:pPr>
            <a:r>
              <a:rPr lang="en-US" sz="1600" dirty="0" smtClean="0"/>
              <a:t>Compare your experimental setup to real </a:t>
            </a:r>
            <a:endParaRPr lang="en-US" sz="1600" dirty="0" smtClean="0"/>
          </a:p>
          <a:p>
            <a:pPr marL="0" indent="0">
              <a:spcBef>
                <a:spcPts val="0"/>
              </a:spcBef>
              <a:buNone/>
            </a:pPr>
            <a:r>
              <a:rPr lang="en-US" sz="1600" dirty="0" smtClean="0"/>
              <a:t>conditions </a:t>
            </a:r>
            <a:r>
              <a:rPr lang="en-US" sz="1600" dirty="0" smtClean="0"/>
              <a:t>on Earth. Using your data, explain </a:t>
            </a:r>
            <a:endParaRPr lang="en-US" sz="1600" dirty="0" smtClean="0"/>
          </a:p>
          <a:p>
            <a:pPr marL="0" indent="0">
              <a:spcBef>
                <a:spcPts val="0"/>
              </a:spcBef>
              <a:buNone/>
            </a:pPr>
            <a:r>
              <a:rPr lang="en-US" sz="1600" dirty="0" smtClean="0"/>
              <a:t>why </a:t>
            </a:r>
            <a:r>
              <a:rPr lang="en-US" sz="1600" dirty="0" smtClean="0"/>
              <a:t>the greenhouse effect makes it possible </a:t>
            </a:r>
            <a:endParaRPr lang="en-US" sz="1600" dirty="0" smtClean="0"/>
          </a:p>
          <a:p>
            <a:pPr marL="0" indent="0">
              <a:spcBef>
                <a:spcPts val="0"/>
              </a:spcBef>
              <a:buNone/>
            </a:pPr>
            <a:r>
              <a:rPr lang="en-US" sz="1600" dirty="0" smtClean="0"/>
              <a:t>for </a:t>
            </a:r>
            <a:r>
              <a:rPr lang="en-US" sz="1600" dirty="0" smtClean="0"/>
              <a:t>life to exist on Earth.</a:t>
            </a:r>
            <a:endParaRPr lang="en-US" sz="1600" dirty="0"/>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3a2</a:t>
            </a:r>
            <a:endParaRPr lang="en-US" sz="24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3733800"/>
            <a:ext cx="4352910" cy="2975622"/>
          </a:xfrm>
          <a:prstGeom prst="rect">
            <a:avLst/>
          </a:prstGeom>
        </p:spPr>
      </p:pic>
    </p:spTree>
    <p:extLst>
      <p:ext uri="{BB962C8B-B14F-4D97-AF65-F5344CB8AC3E}">
        <p14:creationId xmlns:p14="http://schemas.microsoft.com/office/powerpoint/2010/main" val="2933078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08637" y="1610497"/>
            <a:ext cx="7924800" cy="1219200"/>
          </a:xfrm>
        </p:spPr>
        <p:txBody>
          <a:bodyPr/>
          <a:lstStyle/>
          <a:p>
            <a:pPr marL="342900" indent="-342900">
              <a:buFont typeface="+mj-lt"/>
              <a:buAutoNum type="arabicPeriod" startAt="3"/>
            </a:pPr>
            <a:r>
              <a:rPr lang="en-US" sz="1800" dirty="0" smtClean="0"/>
              <a:t>Do ONE activity from seven of the following categories (using the activities in the merit badge pamphlet as the basis for planning and carrying out your projects):</a:t>
            </a:r>
            <a:endParaRPr lang="en-US" sz="1800" dirty="0"/>
          </a:p>
        </p:txBody>
      </p:sp>
      <p:sp>
        <p:nvSpPr>
          <p:cNvPr id="2" name="Content Placeholder 1"/>
          <p:cNvSpPr>
            <a:spLocks noGrp="1"/>
          </p:cNvSpPr>
          <p:nvPr>
            <p:ph idx="1"/>
          </p:nvPr>
        </p:nvSpPr>
        <p:spPr>
          <a:xfrm>
            <a:off x="908637" y="2819400"/>
            <a:ext cx="7315200" cy="3505200"/>
          </a:xfrm>
        </p:spPr>
        <p:txBody>
          <a:bodyPr>
            <a:normAutofit/>
          </a:bodyPr>
          <a:lstStyle/>
          <a:p>
            <a:pPr marL="708660" lvl="1" indent="-342900">
              <a:buFont typeface="+mj-lt"/>
              <a:buAutoNum type="alphaLcPeriod" startAt="4"/>
            </a:pPr>
            <a:r>
              <a:rPr lang="en-US" sz="1800" i="1" dirty="0" smtClean="0"/>
              <a:t>Land Pollution</a:t>
            </a:r>
            <a:endParaRPr lang="en-US" sz="1800" dirty="0" smtClean="0"/>
          </a:p>
          <a:p>
            <a:pPr marL="982980" lvl="2" indent="-342900">
              <a:buFont typeface="+mj-lt"/>
              <a:buAutoNum type="arabicPeriod"/>
            </a:pPr>
            <a:r>
              <a:rPr lang="en-US" sz="1800" dirty="0" smtClean="0"/>
              <a:t>Conduct an experiment to illustrate soil erosion by water. Take photographs or make a drawing of the soil before and after your experiment, and make a poster showing your results. Present your poster to your patrol or troop.</a:t>
            </a:r>
          </a:p>
          <a:p>
            <a:pPr marL="982980" lvl="2" indent="-342900">
              <a:buFont typeface="+mj-lt"/>
              <a:buAutoNum type="arabicPeriod"/>
            </a:pPr>
            <a:r>
              <a:rPr lang="en-US" sz="1800" dirty="0" smtClean="0"/>
              <a:t>Perform an experiment to determine the effect of an oil spill on land. Discuss your conclusions with your counselor.</a:t>
            </a:r>
          </a:p>
          <a:p>
            <a:pPr marL="982980" lvl="2" indent="-342900">
              <a:buFont typeface="+mj-lt"/>
              <a:buAutoNum type="arabicPeriod"/>
            </a:pPr>
            <a:r>
              <a:rPr lang="en-US" sz="1800" dirty="0" smtClean="0"/>
              <a:t>Photograph an area affected by erosion. Share your photographs with your counselor and discuss why the area has eroded and what might be done to help alleviate the erosion. </a:t>
            </a:r>
            <a:endParaRPr lang="en-US" sz="1800" dirty="0"/>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smtClean="0">
                <a:solidFill>
                  <a:schemeClr val="bg1"/>
                </a:solidFill>
              </a:rPr>
              <a:t>Environmental Science Merit Badge Requirements</a:t>
            </a:r>
            <a:endParaRPr lang="en-US" sz="2400" dirty="0">
              <a:solidFill>
                <a:schemeClr val="bg1"/>
              </a:solidFill>
            </a:endParaRPr>
          </a:p>
        </p:txBody>
      </p:sp>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4184" y="1210232"/>
            <a:ext cx="762000" cy="791687"/>
          </a:xfrm>
          <a:prstGeom prst="rect">
            <a:avLst/>
          </a:prstGeom>
        </p:spPr>
      </p:pic>
    </p:spTree>
    <p:extLst>
      <p:ext uri="{BB962C8B-B14F-4D97-AF65-F5344CB8AC3E}">
        <p14:creationId xmlns:p14="http://schemas.microsoft.com/office/powerpoint/2010/main" val="1038488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466850"/>
            <a:ext cx="7772400" cy="715962"/>
          </a:xfrm>
        </p:spPr>
        <p:txBody>
          <a:bodyPr/>
          <a:lstStyle/>
          <a:p>
            <a:r>
              <a:rPr lang="en-US" sz="2400" dirty="0"/>
              <a:t>Discuss what is an ecosystem. Tell how it is maintained in nature and how it survives</a:t>
            </a:r>
            <a:r>
              <a:rPr lang="en-US" sz="2400" dirty="0" smtClean="0"/>
              <a:t>.</a:t>
            </a:r>
            <a:endParaRPr lang="en-US" dirty="0"/>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3a3</a:t>
            </a:r>
            <a:endParaRPr lang="en-US" sz="2400" dirty="0">
              <a:solidFill>
                <a:schemeClr val="bg1"/>
              </a:solidFill>
            </a:endParaRPr>
          </a:p>
        </p:txBody>
      </p:sp>
      <p:sp>
        <p:nvSpPr>
          <p:cNvPr id="4" name="Content Placeholder 3"/>
          <p:cNvSpPr>
            <a:spLocks noGrp="1"/>
          </p:cNvSpPr>
          <p:nvPr>
            <p:ph idx="1"/>
          </p:nvPr>
        </p:nvSpPr>
        <p:spPr>
          <a:xfrm>
            <a:off x="228600" y="2362200"/>
            <a:ext cx="4343400" cy="4267200"/>
          </a:xfrm>
        </p:spPr>
        <p:txBody>
          <a:bodyPr/>
          <a:lstStyle/>
          <a:p>
            <a:r>
              <a:rPr lang="en-US" sz="2000" dirty="0"/>
              <a:t>An </a:t>
            </a:r>
            <a:r>
              <a:rPr lang="en-US" sz="2000" b="1" dirty="0"/>
              <a:t>ecosystem</a:t>
            </a:r>
            <a:r>
              <a:rPr lang="en-US" sz="2000" dirty="0"/>
              <a:t> is a community of living organisms in conjunction with the nonliving components of their environment, interacting as a system</a:t>
            </a:r>
            <a:r>
              <a:rPr lang="en-US" sz="2000" dirty="0" smtClean="0"/>
              <a:t>. </a:t>
            </a:r>
            <a:r>
              <a:rPr lang="en-US" sz="2000" dirty="0"/>
              <a:t>These biotic and abiotic components are linked together through nutrient cycles and energy flows.</a:t>
            </a:r>
          </a:p>
        </p:txBody>
      </p:sp>
      <p:pic>
        <p:nvPicPr>
          <p:cNvPr id="9" name="Picture 8"/>
          <p:cNvPicPr>
            <a:picLocks noChangeAspect="1"/>
          </p:cNvPicPr>
          <p:nvPr/>
        </p:nvPicPr>
        <p:blipFill>
          <a:blip r:embed="rId2"/>
          <a:stretch>
            <a:fillRect/>
          </a:stretch>
        </p:blipFill>
        <p:spPr>
          <a:xfrm>
            <a:off x="4724400" y="2362200"/>
            <a:ext cx="4205166" cy="3581400"/>
          </a:xfrm>
          <a:prstGeom prst="rect">
            <a:avLst/>
          </a:prstGeom>
        </p:spPr>
      </p:pic>
    </p:spTree>
    <p:extLst>
      <p:ext uri="{BB962C8B-B14F-4D97-AF65-F5344CB8AC3E}">
        <p14:creationId xmlns:p14="http://schemas.microsoft.com/office/powerpoint/2010/main" val="1517041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04800" y="1835578"/>
            <a:ext cx="4495800" cy="4018694"/>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953000" y="1828800"/>
            <a:ext cx="3810000" cy="4032250"/>
          </a:xfrm>
        </p:spPr>
      </p:pic>
      <p:sp>
        <p:nvSpPr>
          <p:cNvPr id="8"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3a3</a:t>
            </a:r>
            <a:endParaRPr lang="en-US" sz="2400" dirty="0">
              <a:solidFill>
                <a:schemeClr val="bg1"/>
              </a:solidFill>
            </a:endParaRPr>
          </a:p>
        </p:txBody>
      </p:sp>
      <p:sp>
        <p:nvSpPr>
          <p:cNvPr id="3" name="TextBox 2"/>
          <p:cNvSpPr txBox="1"/>
          <p:nvPr/>
        </p:nvSpPr>
        <p:spPr>
          <a:xfrm>
            <a:off x="304800" y="1391842"/>
            <a:ext cx="4419600" cy="461665"/>
          </a:xfrm>
          <a:prstGeom prst="rect">
            <a:avLst/>
          </a:prstGeom>
          <a:solidFill>
            <a:schemeClr val="bg1"/>
          </a:solidFill>
        </p:spPr>
        <p:txBody>
          <a:bodyPr wrap="square" rtlCol="0">
            <a:spAutoFit/>
          </a:bodyPr>
          <a:lstStyle/>
          <a:p>
            <a:r>
              <a:rPr lang="en-US" b="1" dirty="0" smtClean="0">
                <a:solidFill>
                  <a:schemeClr val="tx1">
                    <a:lumMod val="50000"/>
                  </a:schemeClr>
                </a:solidFill>
                <a:latin typeface="Arial Narrow" panose="020B0606020202030204" pitchFamily="34" charset="0"/>
              </a:rPr>
              <a:t>CARBON CYCLE</a:t>
            </a:r>
            <a:endParaRPr lang="en-US" b="1" dirty="0">
              <a:solidFill>
                <a:schemeClr val="tx1">
                  <a:lumMod val="50000"/>
                </a:schemeClr>
              </a:solidFill>
              <a:latin typeface="Arial Narrow" panose="020B0606020202030204" pitchFamily="34" charset="0"/>
            </a:endParaRPr>
          </a:p>
        </p:txBody>
      </p:sp>
    </p:spTree>
    <p:extLst>
      <p:ext uri="{BB962C8B-B14F-4D97-AF65-F5344CB8AC3E}">
        <p14:creationId xmlns:p14="http://schemas.microsoft.com/office/powerpoint/2010/main" val="1403618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2143470"/>
            <a:ext cx="4038600" cy="3558486"/>
          </a:xfrm>
        </p:spPr>
      </p:pic>
      <p:pic>
        <p:nvPicPr>
          <p:cNvPr id="13" name="Content Placeholder 12"/>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4218" t="2199" r="4955" b="4161"/>
          <a:stretch/>
        </p:blipFill>
        <p:spPr>
          <a:xfrm>
            <a:off x="4639875" y="2143470"/>
            <a:ext cx="4032951" cy="3558486"/>
          </a:xfrm>
        </p:spPr>
      </p:pic>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3a3</a:t>
            </a:r>
            <a:endParaRPr lang="en-US" sz="2400" dirty="0">
              <a:solidFill>
                <a:schemeClr val="bg1"/>
              </a:solidFill>
            </a:endParaRPr>
          </a:p>
        </p:txBody>
      </p:sp>
      <p:sp>
        <p:nvSpPr>
          <p:cNvPr id="8" name="TextBox 7"/>
          <p:cNvSpPr txBox="1"/>
          <p:nvPr/>
        </p:nvSpPr>
        <p:spPr>
          <a:xfrm>
            <a:off x="457200" y="1684366"/>
            <a:ext cx="4038600" cy="461665"/>
          </a:xfrm>
          <a:prstGeom prst="rect">
            <a:avLst/>
          </a:prstGeom>
          <a:solidFill>
            <a:schemeClr val="bg1"/>
          </a:solidFill>
        </p:spPr>
        <p:txBody>
          <a:bodyPr wrap="square" rtlCol="0">
            <a:spAutoFit/>
          </a:bodyPr>
          <a:lstStyle/>
          <a:p>
            <a:r>
              <a:rPr lang="en-US" b="1" dirty="0" smtClean="0">
                <a:solidFill>
                  <a:schemeClr val="tx1">
                    <a:lumMod val="50000"/>
                  </a:schemeClr>
                </a:solidFill>
                <a:latin typeface="Arial Narrow" panose="020B0606020202030204" pitchFamily="34" charset="0"/>
              </a:rPr>
              <a:t>WATER CYCLE</a:t>
            </a:r>
            <a:endParaRPr lang="en-US" b="1" dirty="0">
              <a:solidFill>
                <a:schemeClr val="tx1">
                  <a:lumMod val="50000"/>
                </a:schemeClr>
              </a:solidFill>
              <a:latin typeface="Arial Narrow" panose="020B0606020202030204" pitchFamily="34" charset="0"/>
            </a:endParaRPr>
          </a:p>
        </p:txBody>
      </p:sp>
      <p:sp>
        <p:nvSpPr>
          <p:cNvPr id="9" name="TextBox 8"/>
          <p:cNvSpPr txBox="1"/>
          <p:nvPr/>
        </p:nvSpPr>
        <p:spPr>
          <a:xfrm>
            <a:off x="4648200" y="1684366"/>
            <a:ext cx="4098272" cy="461665"/>
          </a:xfrm>
          <a:prstGeom prst="rect">
            <a:avLst/>
          </a:prstGeom>
          <a:solidFill>
            <a:schemeClr val="bg1"/>
          </a:solidFill>
        </p:spPr>
        <p:txBody>
          <a:bodyPr wrap="square" rtlCol="0">
            <a:spAutoFit/>
          </a:bodyPr>
          <a:lstStyle/>
          <a:p>
            <a:r>
              <a:rPr lang="en-US" b="1" dirty="0" smtClean="0">
                <a:solidFill>
                  <a:schemeClr val="tx1">
                    <a:lumMod val="50000"/>
                  </a:schemeClr>
                </a:solidFill>
                <a:latin typeface="Arial Narrow" panose="020B0606020202030204" pitchFamily="34" charset="0"/>
              </a:rPr>
              <a:t>PHOSPHORUS CYCLE</a:t>
            </a:r>
            <a:endParaRPr lang="en-US" b="1" dirty="0">
              <a:solidFill>
                <a:schemeClr val="tx1">
                  <a:lumMod val="50000"/>
                </a:schemeClr>
              </a:solidFill>
              <a:latin typeface="Arial Narrow" panose="020B0606020202030204" pitchFamily="34" charset="0"/>
            </a:endParaRPr>
          </a:p>
        </p:txBody>
      </p:sp>
    </p:spTree>
    <p:extLst>
      <p:ext uri="{BB962C8B-B14F-4D97-AF65-F5344CB8AC3E}">
        <p14:creationId xmlns:p14="http://schemas.microsoft.com/office/powerpoint/2010/main" val="3627271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0" y="1524000"/>
            <a:ext cx="6337300" cy="4757942"/>
          </a:xfrm>
          <a:prstGeom prst="rect">
            <a:avLst/>
          </a:prstGeom>
        </p:spPr>
      </p:pic>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3a3</a:t>
            </a:r>
            <a:endParaRPr lang="en-US" sz="2400" dirty="0">
              <a:solidFill>
                <a:schemeClr val="bg1"/>
              </a:solidFill>
            </a:endParaRPr>
          </a:p>
        </p:txBody>
      </p:sp>
    </p:spTree>
    <p:extLst>
      <p:ext uri="{BB962C8B-B14F-4D97-AF65-F5344CB8AC3E}">
        <p14:creationId xmlns:p14="http://schemas.microsoft.com/office/powerpoint/2010/main" val="41341157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1752600"/>
            <a:ext cx="8534400" cy="4876800"/>
          </a:xfrm>
        </p:spPr>
        <p:txBody>
          <a:bodyPr/>
          <a:lstStyle/>
          <a:p>
            <a:pPr marL="880110" lvl="1" indent="-514350">
              <a:buFont typeface="+mj-lt"/>
              <a:buAutoNum type="arabicPeriod" startAt="3"/>
            </a:pPr>
            <a:r>
              <a:rPr lang="en-US" sz="2000" dirty="0" smtClean="0"/>
              <a:t>Do ONE activity from seven of the following categories (using the activities in the merit badge pamphlet as the basis for planning and carrying out your projects):</a:t>
            </a:r>
          </a:p>
          <a:p>
            <a:pPr marL="1280160" lvl="2" indent="-514350">
              <a:buFont typeface="+mj-lt"/>
              <a:buAutoNum type="alphaLcPeriod" startAt="2"/>
            </a:pPr>
            <a:r>
              <a:rPr lang="en-US" sz="1800" i="1" dirty="0" smtClean="0"/>
              <a:t>Air Pollution</a:t>
            </a:r>
          </a:p>
          <a:p>
            <a:pPr marL="1737360" lvl="3" indent="-514350">
              <a:buFont typeface="+mj-lt"/>
              <a:buAutoNum type="arabicPeriod"/>
            </a:pPr>
            <a:r>
              <a:rPr lang="en-US" sz="1800" dirty="0" smtClean="0"/>
              <a:t>Perform </a:t>
            </a:r>
            <a:r>
              <a:rPr lang="en-US" sz="1800" dirty="0"/>
              <a:t>an experiment to test for particulates that contribute to air pollution. Discuss your findings with your counselor. </a:t>
            </a:r>
            <a:endParaRPr lang="en-US" sz="1800" dirty="0" smtClean="0"/>
          </a:p>
          <a:p>
            <a:pPr marL="1737360" lvl="3" indent="-514350">
              <a:buFont typeface="+mj-lt"/>
              <a:buAutoNum type="arabicPeriod"/>
            </a:pPr>
            <a:r>
              <a:rPr lang="en-US" sz="1800" dirty="0" smtClean="0"/>
              <a:t>Record </a:t>
            </a:r>
            <a:r>
              <a:rPr lang="en-US" sz="1800" dirty="0"/>
              <a:t>the trips taken, mileage, and fuel consumption of a family car for seven days, and calculate how many miles per gallon the car gets. Determine whether any trips could have been combined ('chained') rather than taken out and back. Using the idea of trip chaining, determine how many miles and gallons of gas could have been saved in those seven </a:t>
            </a:r>
            <a:r>
              <a:rPr lang="en-US" sz="1800" dirty="0" smtClean="0"/>
              <a:t>days.</a:t>
            </a:r>
          </a:p>
          <a:p>
            <a:pPr marL="1737360" lvl="3" indent="-514350">
              <a:buFont typeface="+mj-lt"/>
              <a:buAutoNum type="arabicPeriod"/>
            </a:pPr>
            <a:r>
              <a:rPr lang="en-US" sz="1800" dirty="0" smtClean="0"/>
              <a:t>Explain </a:t>
            </a:r>
            <a:r>
              <a:rPr lang="en-US" sz="1800" dirty="0"/>
              <a:t>what is acid rain. In your explanation, tell how it affects plants and the environment and the steps society can take to help reduce its effects. </a:t>
            </a:r>
          </a:p>
          <a:p>
            <a:endParaRPr lang="en-US" dirty="0"/>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3b</a:t>
            </a:r>
            <a:endParaRPr lang="en-US" sz="2400" dirty="0">
              <a:solidFill>
                <a:schemeClr val="bg1"/>
              </a:solidFill>
            </a:endParaRPr>
          </a:p>
        </p:txBody>
      </p:sp>
    </p:spTree>
    <p:extLst>
      <p:ext uri="{BB962C8B-B14F-4D97-AF65-F5344CB8AC3E}">
        <p14:creationId xmlns:p14="http://schemas.microsoft.com/office/powerpoint/2010/main" val="2090161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417638"/>
            <a:ext cx="8001000" cy="715962"/>
          </a:xfrm>
        </p:spPr>
        <p:txBody>
          <a:bodyPr/>
          <a:lstStyle/>
          <a:p>
            <a:r>
              <a:rPr lang="en-US" sz="2000" dirty="0"/>
              <a:t>Perform an experiment to test for particulates that contribute to air pollution. Discuss your findings with your counselor.</a:t>
            </a:r>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3b1</a:t>
            </a:r>
            <a:endParaRPr lang="en-US" sz="2400" dirty="0">
              <a:solidFill>
                <a:schemeClr val="bg1"/>
              </a:solidFill>
            </a:endParaRPr>
          </a:p>
        </p:txBody>
      </p:sp>
      <p:sp>
        <p:nvSpPr>
          <p:cNvPr id="3" name="Content Placeholder 2"/>
          <p:cNvSpPr>
            <a:spLocks noGrp="1"/>
          </p:cNvSpPr>
          <p:nvPr>
            <p:ph idx="1"/>
          </p:nvPr>
        </p:nvSpPr>
        <p:spPr>
          <a:xfrm>
            <a:off x="228600" y="2133600"/>
            <a:ext cx="4572000" cy="4495800"/>
          </a:xfrm>
        </p:spPr>
        <p:txBody>
          <a:bodyPr/>
          <a:lstStyle/>
          <a:p>
            <a:pPr marL="0" indent="0">
              <a:buNone/>
            </a:pPr>
            <a:r>
              <a:rPr lang="en-US" sz="2000" b="1" dirty="0" smtClean="0"/>
              <a:t>Air Pollution</a:t>
            </a:r>
          </a:p>
          <a:p>
            <a:pPr marL="0" indent="0">
              <a:buNone/>
            </a:pPr>
            <a:r>
              <a:rPr lang="en-US" sz="1600" dirty="0" smtClean="0"/>
              <a:t>In this experiment, you will observe some of the particulates that pollute air.</a:t>
            </a:r>
          </a:p>
          <a:p>
            <a:pPr marL="0" indent="0">
              <a:buNone/>
            </a:pPr>
            <a:r>
              <a:rPr lang="en-US" sz="1600" b="1" dirty="0" smtClean="0"/>
              <a:t>Procedure</a:t>
            </a:r>
          </a:p>
          <a:p>
            <a:pPr marL="0" indent="0">
              <a:buNone/>
            </a:pPr>
            <a:r>
              <a:rPr lang="en-US" sz="1600" b="1" dirty="0" smtClean="0"/>
              <a:t>Step 1 </a:t>
            </a:r>
            <a:r>
              <a:rPr lang="en-US" sz="1600" dirty="0" smtClean="0"/>
              <a:t>– Spread a thin film of petroleum jelly on two paper plates or two 3 by 5 inch index cards. These will serve as your air pollution collectors.</a:t>
            </a:r>
          </a:p>
          <a:p>
            <a:pPr marL="0" indent="0">
              <a:buNone/>
            </a:pPr>
            <a:r>
              <a:rPr lang="en-US" sz="1600" b="1" dirty="0" smtClean="0"/>
              <a:t>Step 2</a:t>
            </a:r>
            <a:r>
              <a:rPr lang="en-US" sz="1600" dirty="0" smtClean="0"/>
              <a:t> – Place one collector in an urban environment, such as near a busy street. Place the other collector in a nonurban environment, such as in a field or a forested area.</a:t>
            </a:r>
          </a:p>
          <a:p>
            <a:pPr marL="0" indent="0">
              <a:buNone/>
            </a:pPr>
            <a:r>
              <a:rPr lang="en-US" sz="1600" b="1" dirty="0" smtClean="0"/>
              <a:t>Step 3</a:t>
            </a:r>
            <a:r>
              <a:rPr lang="en-US" sz="1600" dirty="0" smtClean="0"/>
              <a:t> – Protect each collector from precipitation by placing a cover above it or placing it underneath an overhanging roof or tree limb.</a:t>
            </a:r>
          </a:p>
          <a:p>
            <a:pPr marL="0" indent="0">
              <a:buNone/>
            </a:pPr>
            <a:r>
              <a:rPr lang="en-US" sz="1600" b="1" dirty="0" smtClean="0"/>
              <a:t>Step </a:t>
            </a:r>
            <a:r>
              <a:rPr lang="en-US" sz="1600" dirty="0" smtClean="0"/>
              <a:t>4 – Leave both collectors in place for one week.</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3429000"/>
            <a:ext cx="3657600" cy="2743200"/>
          </a:xfrm>
          <a:prstGeom prst="rect">
            <a:avLst/>
          </a:prstGeom>
        </p:spPr>
      </p:pic>
    </p:spTree>
    <p:extLst>
      <p:ext uri="{BB962C8B-B14F-4D97-AF65-F5344CB8AC3E}">
        <p14:creationId xmlns:p14="http://schemas.microsoft.com/office/powerpoint/2010/main" val="25264035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417638"/>
            <a:ext cx="8001000" cy="715962"/>
          </a:xfrm>
        </p:spPr>
        <p:txBody>
          <a:bodyPr/>
          <a:lstStyle/>
          <a:p>
            <a:r>
              <a:rPr lang="en-US" sz="2000" dirty="0"/>
              <a:t>Perform an experiment to test for particulates that contribute to air pollution. Discuss your findings with your counselor.</a:t>
            </a:r>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3b1</a:t>
            </a:r>
            <a:endParaRPr lang="en-US" sz="2400" dirty="0">
              <a:solidFill>
                <a:schemeClr val="bg1"/>
              </a:solidFill>
            </a:endParaRPr>
          </a:p>
        </p:txBody>
      </p:sp>
      <p:sp>
        <p:nvSpPr>
          <p:cNvPr id="3" name="Content Placeholder 2"/>
          <p:cNvSpPr>
            <a:spLocks noGrp="1"/>
          </p:cNvSpPr>
          <p:nvPr>
            <p:ph idx="1"/>
          </p:nvPr>
        </p:nvSpPr>
        <p:spPr>
          <a:xfrm>
            <a:off x="228600" y="3810000"/>
            <a:ext cx="8001000" cy="2819400"/>
          </a:xfrm>
        </p:spPr>
        <p:txBody>
          <a:bodyPr/>
          <a:lstStyle/>
          <a:p>
            <a:pPr marL="0" indent="0">
              <a:buNone/>
            </a:pPr>
            <a:r>
              <a:rPr lang="en-US" sz="2000" b="1" dirty="0" smtClean="0"/>
              <a:t>Air Pollution </a:t>
            </a:r>
            <a:r>
              <a:rPr lang="en-US" sz="2000" dirty="0" smtClean="0"/>
              <a:t>(continued)</a:t>
            </a:r>
          </a:p>
          <a:p>
            <a:pPr marL="0" indent="0">
              <a:buNone/>
            </a:pPr>
            <a:r>
              <a:rPr lang="en-US" sz="1600" b="1" dirty="0" smtClean="0"/>
              <a:t>Procedure</a:t>
            </a:r>
          </a:p>
          <a:p>
            <a:pPr marL="0" indent="0">
              <a:buNone/>
            </a:pPr>
            <a:r>
              <a:rPr lang="en-US" sz="1600" b="1" dirty="0" smtClean="0"/>
              <a:t>Step 5 </a:t>
            </a:r>
            <a:r>
              <a:rPr lang="en-US" sz="1600" dirty="0" smtClean="0"/>
              <a:t>– Retrieve the collectors. Using a magnifying glass, look at the surface of each collector to identify any particulates.</a:t>
            </a:r>
          </a:p>
          <a:p>
            <a:pPr marL="0" indent="0">
              <a:buNone/>
            </a:pPr>
            <a:r>
              <a:rPr lang="en-US" sz="1600" b="1" dirty="0" smtClean="0"/>
              <a:t>Step 6</a:t>
            </a:r>
            <a:r>
              <a:rPr lang="en-US" sz="1600" dirty="0" smtClean="0"/>
              <a:t> – Place a sheet of clear plastic, marked off in a grid of 1 inch squares, over one collector. Using the magnifying glass, count the number of particulates in four of the squares. Find the average number of particulates in a square and record this number.</a:t>
            </a:r>
          </a:p>
          <a:p>
            <a:pPr marL="0" indent="0">
              <a:buNone/>
            </a:pPr>
            <a:r>
              <a:rPr lang="en-US" sz="1600" b="1" dirty="0" smtClean="0"/>
              <a:t>Step 7</a:t>
            </a:r>
            <a:r>
              <a:rPr lang="en-US" sz="1600" dirty="0" smtClean="0"/>
              <a:t> – Repeat step 6 for the other collector.</a:t>
            </a:r>
            <a:endParaRPr lang="en-US" sz="1600" b="1" dirty="0"/>
          </a:p>
        </p:txBody>
      </p:sp>
      <p:pic>
        <p:nvPicPr>
          <p:cNvPr id="6" name="Content Placeholder 3"/>
          <p:cNvPicPr>
            <a:picLocks noChangeAspect="1"/>
          </p:cNvPicPr>
          <p:nvPr/>
        </p:nvPicPr>
        <p:blipFill rotWithShape="1">
          <a:blip r:embed="rId2"/>
          <a:srcRect t="47273" b="20000"/>
          <a:stretch/>
        </p:blipFill>
        <p:spPr bwMode="auto">
          <a:xfrm>
            <a:off x="3354844" y="2209800"/>
            <a:ext cx="4207491" cy="202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81388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417638"/>
            <a:ext cx="8001000" cy="715962"/>
          </a:xfrm>
        </p:spPr>
        <p:txBody>
          <a:bodyPr/>
          <a:lstStyle/>
          <a:p>
            <a:r>
              <a:rPr lang="en-US" sz="2000" dirty="0"/>
              <a:t>Perform an experiment to test for particulates that contribute to air pollution. Discuss your findings with your counselor.</a:t>
            </a:r>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3b1</a:t>
            </a:r>
            <a:endParaRPr lang="en-US" sz="2400" dirty="0">
              <a:solidFill>
                <a:schemeClr val="bg1"/>
              </a:solidFill>
            </a:endParaRPr>
          </a:p>
        </p:txBody>
      </p:sp>
      <p:sp>
        <p:nvSpPr>
          <p:cNvPr id="3" name="Content Placeholder 2"/>
          <p:cNvSpPr>
            <a:spLocks noGrp="1"/>
          </p:cNvSpPr>
          <p:nvPr>
            <p:ph idx="1"/>
          </p:nvPr>
        </p:nvSpPr>
        <p:spPr>
          <a:xfrm>
            <a:off x="228600" y="2209800"/>
            <a:ext cx="8001000" cy="4419600"/>
          </a:xfrm>
        </p:spPr>
        <p:txBody>
          <a:bodyPr/>
          <a:lstStyle/>
          <a:p>
            <a:pPr marL="0" indent="0">
              <a:buNone/>
            </a:pPr>
            <a:r>
              <a:rPr lang="en-US" sz="1600" b="1" dirty="0" smtClean="0"/>
              <a:t>Observations</a:t>
            </a:r>
          </a:p>
          <a:p>
            <a:pPr>
              <a:buFont typeface="+mj-lt"/>
              <a:buAutoNum type="arabicPeriod"/>
            </a:pPr>
            <a:r>
              <a:rPr lang="en-US" sz="1600" dirty="0" smtClean="0"/>
              <a:t>What was the average number of particulates on the collector left in an urban environment? In the nonurban environment?</a:t>
            </a:r>
          </a:p>
          <a:p>
            <a:pPr>
              <a:buFont typeface="+mj-lt"/>
              <a:buAutoNum type="arabicPeriod"/>
            </a:pPr>
            <a:r>
              <a:rPr lang="en-US" sz="1600" dirty="0" smtClean="0"/>
              <a:t>What do the particulates on the two collectors suggest about the level of particulate pollution in each environment?</a:t>
            </a:r>
          </a:p>
          <a:p>
            <a:pPr marL="0" indent="0">
              <a:buNone/>
            </a:pPr>
            <a:endParaRPr lang="en-US" sz="1600" dirty="0" smtClean="0"/>
          </a:p>
          <a:p>
            <a:pPr marL="0" indent="0">
              <a:buNone/>
            </a:pPr>
            <a:r>
              <a:rPr lang="en-US" sz="1600" b="1" dirty="0" smtClean="0"/>
              <a:t>Conclusions</a:t>
            </a:r>
          </a:p>
          <a:p>
            <a:pPr marL="0" indent="0">
              <a:buNone/>
            </a:pPr>
            <a:r>
              <a:rPr lang="en-US" sz="1600" dirty="0" smtClean="0"/>
              <a:t>Using your data, report what you learned about how particulates contribute to air pollution in urban and rural environments.</a:t>
            </a:r>
            <a:endParaRPr lang="en-US" sz="1600" b="1" dirty="0"/>
          </a:p>
        </p:txBody>
      </p:sp>
    </p:spTree>
    <p:extLst>
      <p:ext uri="{BB962C8B-B14F-4D97-AF65-F5344CB8AC3E}">
        <p14:creationId xmlns:p14="http://schemas.microsoft.com/office/powerpoint/2010/main" val="14540289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128" y="1175221"/>
            <a:ext cx="7315200" cy="715962"/>
          </a:xfrm>
        </p:spPr>
        <p:txBody>
          <a:bodyPr/>
          <a:lstStyle/>
          <a:p>
            <a:r>
              <a:rPr lang="en-US" sz="2400" dirty="0" smtClean="0"/>
              <a:t>Trip Log</a:t>
            </a:r>
            <a:endParaRPr lang="en-US" sz="24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971159568"/>
              </p:ext>
            </p:extLst>
          </p:nvPr>
        </p:nvGraphicFramePr>
        <p:xfrm>
          <a:off x="212128" y="2057400"/>
          <a:ext cx="8703272" cy="3337560"/>
        </p:xfrm>
        <a:graphic>
          <a:graphicData uri="http://schemas.openxmlformats.org/drawingml/2006/table">
            <a:tbl>
              <a:tblPr firstRow="1" bandRow="1">
                <a:tableStyleId>{5C22544A-7EE6-4342-B048-85BDC9FD1C3A}</a:tableStyleId>
              </a:tblPr>
              <a:tblGrid>
                <a:gridCol w="1087909"/>
                <a:gridCol w="1087909"/>
                <a:gridCol w="1087909"/>
                <a:gridCol w="1087909"/>
                <a:gridCol w="1087909"/>
                <a:gridCol w="1087909"/>
                <a:gridCol w="1087909"/>
                <a:gridCol w="1087909"/>
              </a:tblGrid>
              <a:tr h="370840">
                <a:tc>
                  <a:txBody>
                    <a:bodyPr/>
                    <a:lstStyle/>
                    <a:p>
                      <a:pPr algn="ctr"/>
                      <a:endParaRPr lang="en-US" sz="1200" dirty="0"/>
                    </a:p>
                  </a:txBody>
                  <a:tcPr anchor="b"/>
                </a:tc>
                <a:tc>
                  <a:txBody>
                    <a:bodyPr/>
                    <a:lstStyle/>
                    <a:p>
                      <a:pPr algn="ctr"/>
                      <a:r>
                        <a:rPr lang="en-US" sz="1200" dirty="0" smtClean="0"/>
                        <a:t>Sunday</a:t>
                      </a:r>
                      <a:endParaRPr lang="en-US" sz="1200" dirty="0"/>
                    </a:p>
                  </a:txBody>
                  <a:tcPr anchor="b"/>
                </a:tc>
                <a:tc>
                  <a:txBody>
                    <a:bodyPr/>
                    <a:lstStyle/>
                    <a:p>
                      <a:pPr algn="ctr"/>
                      <a:r>
                        <a:rPr lang="en-US" sz="1200" dirty="0" smtClean="0"/>
                        <a:t>Monday</a:t>
                      </a:r>
                      <a:endParaRPr lang="en-US" sz="1200" dirty="0"/>
                    </a:p>
                  </a:txBody>
                  <a:tcPr anchor="b"/>
                </a:tc>
                <a:tc>
                  <a:txBody>
                    <a:bodyPr/>
                    <a:lstStyle/>
                    <a:p>
                      <a:pPr algn="ctr"/>
                      <a:r>
                        <a:rPr lang="en-US" sz="1200" dirty="0" smtClean="0"/>
                        <a:t>Tuesday</a:t>
                      </a:r>
                      <a:endParaRPr lang="en-US" sz="1200" dirty="0"/>
                    </a:p>
                  </a:txBody>
                  <a:tcPr anchor="b"/>
                </a:tc>
                <a:tc>
                  <a:txBody>
                    <a:bodyPr/>
                    <a:lstStyle/>
                    <a:p>
                      <a:pPr algn="ctr"/>
                      <a:r>
                        <a:rPr lang="en-US" sz="1200" dirty="0" smtClean="0"/>
                        <a:t>Wednesday</a:t>
                      </a:r>
                      <a:endParaRPr lang="en-US" sz="1200" dirty="0"/>
                    </a:p>
                  </a:txBody>
                  <a:tcPr anchor="b"/>
                </a:tc>
                <a:tc>
                  <a:txBody>
                    <a:bodyPr/>
                    <a:lstStyle/>
                    <a:p>
                      <a:pPr algn="ctr"/>
                      <a:r>
                        <a:rPr lang="en-US" sz="1200" dirty="0" smtClean="0"/>
                        <a:t>Thursday</a:t>
                      </a:r>
                      <a:endParaRPr lang="en-US" sz="1200" dirty="0"/>
                    </a:p>
                  </a:txBody>
                  <a:tcPr anchor="b"/>
                </a:tc>
                <a:tc>
                  <a:txBody>
                    <a:bodyPr/>
                    <a:lstStyle/>
                    <a:p>
                      <a:pPr algn="ctr"/>
                      <a:r>
                        <a:rPr lang="en-US" sz="1200" dirty="0" smtClean="0"/>
                        <a:t>Friday</a:t>
                      </a:r>
                      <a:endParaRPr lang="en-US" sz="1200" dirty="0"/>
                    </a:p>
                  </a:txBody>
                  <a:tcPr anchor="b"/>
                </a:tc>
                <a:tc>
                  <a:txBody>
                    <a:bodyPr/>
                    <a:lstStyle/>
                    <a:p>
                      <a:pPr algn="ctr"/>
                      <a:r>
                        <a:rPr lang="en-US" sz="1200" dirty="0" smtClean="0"/>
                        <a:t>Saturday</a:t>
                      </a:r>
                      <a:endParaRPr lang="en-US" sz="1200" dirty="0"/>
                    </a:p>
                  </a:txBody>
                  <a:tcPr anchor="b"/>
                </a:tc>
              </a:tr>
              <a:tr h="370840">
                <a:tc>
                  <a:txBody>
                    <a:bodyPr/>
                    <a:lstStyle/>
                    <a:p>
                      <a:pPr algn="l"/>
                      <a:r>
                        <a:rPr lang="en-US" sz="1000" b="1" dirty="0" smtClean="0"/>
                        <a:t>Trip 1 Location</a:t>
                      </a:r>
                      <a:endParaRPr lang="en-US" sz="1000" b="1" dirty="0"/>
                    </a:p>
                  </a:txBody>
                  <a:tcPr anchor="ct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smtClean="0"/>
                        <a:t>Trip 2 Location</a:t>
                      </a:r>
                    </a:p>
                  </a:txBody>
                  <a:tcPr anchor="ct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smtClean="0"/>
                        <a:t>Trip 3 Location</a:t>
                      </a:r>
                    </a:p>
                  </a:txBody>
                  <a:tcPr anchor="ct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smtClean="0"/>
                        <a:t>Trip 4 Location</a:t>
                      </a:r>
                    </a:p>
                  </a:txBody>
                  <a:tcPr anchor="ct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pPr algn="l"/>
                      <a:r>
                        <a:rPr lang="en-US" sz="1000" b="1" dirty="0" smtClean="0"/>
                        <a:t>Trip 5 Location</a:t>
                      </a:r>
                      <a:endParaRPr lang="en-US" sz="1000" b="1" dirty="0"/>
                    </a:p>
                  </a:txBody>
                  <a:tcPr anchor="ct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pPr algn="l"/>
                      <a:r>
                        <a:rPr lang="en-US" sz="1000" b="1" dirty="0" smtClean="0"/>
                        <a:t>Total Mileage</a:t>
                      </a:r>
                      <a:endParaRPr lang="en-US" sz="1000" b="1" dirty="0"/>
                    </a:p>
                  </a:txBody>
                  <a:tcPr anchor="ct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pPr algn="l"/>
                      <a:r>
                        <a:rPr lang="en-US" sz="1000" b="1" dirty="0" smtClean="0"/>
                        <a:t>Fuel used</a:t>
                      </a:r>
                      <a:endParaRPr lang="en-US" sz="1000" b="1" dirty="0"/>
                    </a:p>
                  </a:txBody>
                  <a:tcPr anchor="ct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pPr algn="l"/>
                      <a:r>
                        <a:rPr lang="en-US" sz="1000" b="1" dirty="0" smtClean="0"/>
                        <a:t>MPG</a:t>
                      </a:r>
                      <a:endParaRPr lang="en-US" sz="1000" b="1" dirty="0"/>
                    </a:p>
                  </a:txBody>
                  <a:tcPr anchor="ct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3b2</a:t>
            </a:r>
            <a:endParaRPr lang="en-US" sz="2400" dirty="0">
              <a:solidFill>
                <a:schemeClr val="bg1"/>
              </a:solidFill>
            </a:endParaRPr>
          </a:p>
        </p:txBody>
      </p:sp>
      <p:sp>
        <p:nvSpPr>
          <p:cNvPr id="8" name="TextBox 7"/>
          <p:cNvSpPr txBox="1"/>
          <p:nvPr/>
        </p:nvSpPr>
        <p:spPr>
          <a:xfrm>
            <a:off x="228600" y="5562600"/>
            <a:ext cx="8686800" cy="923330"/>
          </a:xfrm>
          <a:prstGeom prst="rect">
            <a:avLst/>
          </a:prstGeom>
          <a:noFill/>
        </p:spPr>
        <p:txBody>
          <a:bodyPr wrap="square" rtlCol="0">
            <a:spAutoFit/>
          </a:bodyPr>
          <a:lstStyle/>
          <a:p>
            <a:pPr algn="l"/>
            <a:r>
              <a:rPr lang="en-US" sz="1800" dirty="0"/>
              <a:t>Determine whether any trips could have been combined ('chained') rather than taken out and back. Using the idea of trip chaining, determine how many miles and gallons of gas could have been saved in those seven days</a:t>
            </a:r>
            <a:r>
              <a:rPr lang="en-US" sz="1800" dirty="0" smtClean="0"/>
              <a:t>.</a:t>
            </a:r>
            <a:endParaRPr lang="en-US" sz="1800" dirty="0"/>
          </a:p>
        </p:txBody>
      </p:sp>
    </p:spTree>
    <p:extLst>
      <p:ext uri="{BB962C8B-B14F-4D97-AF65-F5344CB8AC3E}">
        <p14:creationId xmlns:p14="http://schemas.microsoft.com/office/powerpoint/2010/main" val="37019291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a:xfrm>
            <a:off x="445674" y="1917807"/>
            <a:ext cx="3962400" cy="3568593"/>
          </a:xfrm>
        </p:spPr>
        <p:txBody>
          <a:bodyPr>
            <a:normAutofit lnSpcReduction="10000"/>
          </a:bodyPr>
          <a:lstStyle/>
          <a:p>
            <a:pPr marL="342900" indent="-342900" algn="l">
              <a:buFont typeface="Arial" panose="020B0604020202020204" pitchFamily="34" charset="0"/>
              <a:buChar char="•"/>
            </a:pPr>
            <a:r>
              <a:rPr lang="en-US" sz="2200" b="0" dirty="0"/>
              <a:t>Acidity is a property measured on a scale called the pH </a:t>
            </a:r>
            <a:r>
              <a:rPr lang="en-US" sz="2200" b="0" dirty="0" smtClean="0"/>
              <a:t>scale with a range of 0 to 14. </a:t>
            </a:r>
            <a:endParaRPr lang="en-US" sz="2200" b="0" dirty="0"/>
          </a:p>
          <a:p>
            <a:pPr marL="342900" indent="-342900" algn="l">
              <a:buFont typeface="Arial" panose="020B0604020202020204" pitchFamily="34" charset="0"/>
              <a:buChar char="•"/>
            </a:pPr>
            <a:r>
              <a:rPr lang="en-US" sz="2200" b="0" dirty="0" smtClean="0"/>
              <a:t>Pure </a:t>
            </a:r>
            <a:r>
              <a:rPr lang="en-US" sz="2200" b="0" dirty="0"/>
              <a:t>water has a pH of 7.</a:t>
            </a:r>
          </a:p>
          <a:p>
            <a:pPr marL="342900" indent="-342900" algn="l">
              <a:buFont typeface="Arial" panose="020B0604020202020204" pitchFamily="34" charset="0"/>
              <a:buChar char="•"/>
            </a:pPr>
            <a:r>
              <a:rPr lang="en-US" sz="2200" b="0" dirty="0" smtClean="0"/>
              <a:t>Rain </a:t>
            </a:r>
            <a:r>
              <a:rPr lang="en-US" sz="2200" b="0" dirty="0"/>
              <a:t>is naturally slightly acidic, with a pH of about 5.6, this is because carbon dioxide in the atmosphere reacts with water vapor to become carbonic acid</a:t>
            </a:r>
            <a:r>
              <a:rPr lang="en-US" sz="2200" b="0" dirty="0" smtClean="0"/>
              <a:t>.</a:t>
            </a: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0" y="1917807"/>
            <a:ext cx="4011816" cy="4343400"/>
          </a:xfrm>
        </p:spPr>
      </p:pic>
      <p:sp>
        <p:nvSpPr>
          <p:cNvPr id="4" name="Title 3"/>
          <p:cNvSpPr>
            <a:spLocks noGrp="1"/>
          </p:cNvSpPr>
          <p:nvPr>
            <p:ph type="title"/>
          </p:nvPr>
        </p:nvSpPr>
        <p:spPr>
          <a:xfrm>
            <a:off x="457200" y="1230279"/>
            <a:ext cx="7886700" cy="571500"/>
          </a:xfrm>
        </p:spPr>
        <p:txBody>
          <a:bodyPr/>
          <a:lstStyle/>
          <a:p>
            <a:r>
              <a:rPr lang="en-US" sz="2400" dirty="0" smtClean="0"/>
              <a:t>What is acid rain? </a:t>
            </a:r>
            <a:endParaRPr lang="en-US" sz="2400" dirty="0"/>
          </a:p>
        </p:txBody>
      </p:sp>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3b3</a:t>
            </a:r>
            <a:endParaRPr lang="en-US" sz="2400" dirty="0">
              <a:solidFill>
                <a:schemeClr val="bg1"/>
              </a:solidFill>
            </a:endParaRPr>
          </a:p>
        </p:txBody>
      </p:sp>
    </p:spTree>
    <p:extLst>
      <p:ext uri="{BB962C8B-B14F-4D97-AF65-F5344CB8AC3E}">
        <p14:creationId xmlns:p14="http://schemas.microsoft.com/office/powerpoint/2010/main" val="3299233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08636" y="1600200"/>
            <a:ext cx="7924800" cy="1219200"/>
          </a:xfrm>
        </p:spPr>
        <p:txBody>
          <a:bodyPr/>
          <a:lstStyle/>
          <a:p>
            <a:pPr marL="342900" indent="-342900">
              <a:buFont typeface="+mj-lt"/>
              <a:buAutoNum type="arabicPeriod" startAt="3"/>
            </a:pPr>
            <a:r>
              <a:rPr lang="en-US" sz="1800" dirty="0" smtClean="0"/>
              <a:t>Do ONE activity from seven of the following categories (using the activities in the merit badge pamphlet as the basis for planning and carrying out your projects):</a:t>
            </a:r>
            <a:endParaRPr lang="en-US" sz="1800" dirty="0"/>
          </a:p>
        </p:txBody>
      </p:sp>
      <p:sp>
        <p:nvSpPr>
          <p:cNvPr id="2" name="Content Placeholder 1"/>
          <p:cNvSpPr>
            <a:spLocks noGrp="1"/>
          </p:cNvSpPr>
          <p:nvPr>
            <p:ph idx="1"/>
          </p:nvPr>
        </p:nvSpPr>
        <p:spPr>
          <a:xfrm>
            <a:off x="908636" y="2819400"/>
            <a:ext cx="7549563" cy="3962400"/>
          </a:xfrm>
        </p:spPr>
        <p:txBody>
          <a:bodyPr>
            <a:normAutofit fontScale="85000" lnSpcReduction="10000"/>
          </a:bodyPr>
          <a:lstStyle/>
          <a:p>
            <a:pPr marL="822960" lvl="1" indent="-457200">
              <a:buFont typeface="+mj-lt"/>
              <a:buAutoNum type="alphaLcPeriod" startAt="5"/>
            </a:pPr>
            <a:r>
              <a:rPr lang="en-US" sz="2400" i="1" dirty="0" smtClean="0"/>
              <a:t>Endangered Species</a:t>
            </a:r>
            <a:endParaRPr lang="en-US" sz="2400" dirty="0" smtClean="0"/>
          </a:p>
          <a:p>
            <a:pPr marL="982980" lvl="2" indent="-342900">
              <a:buFont typeface="+mj-lt"/>
              <a:buAutoNum type="arabicPeriod"/>
            </a:pPr>
            <a:r>
              <a:rPr lang="en-US" sz="2000" dirty="0" smtClean="0"/>
              <a:t>Do research on one endangered species found in your state. Find out what its natural habitat is, why it is endangered, what is being done to preserve it, and how many individual organisms are left in the wild. Prepare a 100-word report about the organism, including a drawing. Present your report to your patrol or troop.</a:t>
            </a:r>
          </a:p>
          <a:p>
            <a:pPr marL="982980" lvl="2" indent="-342900">
              <a:buFont typeface="+mj-lt"/>
              <a:buAutoNum type="arabicPeriod"/>
            </a:pPr>
            <a:r>
              <a:rPr lang="en-US" sz="2000" dirty="0" smtClean="0"/>
              <a:t>Do research on one species that was endangered or threatened but which has now recovered. Find out how the organism recovered, and what its new status is. Write a 100-word report on the species and discuss it with your counselor.</a:t>
            </a:r>
          </a:p>
          <a:p>
            <a:pPr marL="982980" lvl="2" indent="-342900">
              <a:buFont typeface="+mj-lt"/>
              <a:buAutoNum type="arabicPeriod"/>
            </a:pPr>
            <a:r>
              <a:rPr lang="en-US" sz="2000" dirty="0" smtClean="0"/>
              <a:t>With your parent's and counselor's approval, work with a natural resource professional to identify two projects that have been approved to improve the habitat for a threatened or endangered species in your area. Visit the site of one of these projects and report on what you saw. </a:t>
            </a:r>
            <a:endParaRPr lang="en-US" sz="2000" dirty="0"/>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smtClean="0">
                <a:solidFill>
                  <a:schemeClr val="bg1"/>
                </a:solidFill>
              </a:rPr>
              <a:t>Environmental Science Merit Badge Requirements</a:t>
            </a:r>
            <a:endParaRPr lang="en-US" sz="2400" dirty="0">
              <a:solidFill>
                <a:schemeClr val="bg1"/>
              </a:solidFill>
            </a:endParaRPr>
          </a:p>
        </p:txBody>
      </p:sp>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4184" y="1210232"/>
            <a:ext cx="762000" cy="791687"/>
          </a:xfrm>
          <a:prstGeom prst="rect">
            <a:avLst/>
          </a:prstGeom>
        </p:spPr>
      </p:pic>
    </p:spTree>
    <p:extLst>
      <p:ext uri="{BB962C8B-B14F-4D97-AF65-F5344CB8AC3E}">
        <p14:creationId xmlns:p14="http://schemas.microsoft.com/office/powerpoint/2010/main" val="310454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1719070"/>
            <a:ext cx="2590800" cy="4834130"/>
          </a:xfrm>
        </p:spPr>
        <p:txBody>
          <a:bodyPr>
            <a:normAutofit fontScale="92500" lnSpcReduction="10000"/>
          </a:bodyPr>
          <a:lstStyle/>
          <a:p>
            <a:r>
              <a:rPr lang="en-US" sz="1900" dirty="0">
                <a:cs typeface="Tunga" pitchFamily="34" charset="0"/>
              </a:rPr>
              <a:t>Sulfur dioxide and nitrogen oxides are the primary causes of acid rain.  </a:t>
            </a:r>
          </a:p>
          <a:p>
            <a:r>
              <a:rPr lang="en-US" sz="1900" dirty="0">
                <a:cs typeface="Tunga" pitchFamily="34" charset="0"/>
              </a:rPr>
              <a:t>When vehicles and power plants that burn fossil fuels emit sulfur dioxide and nitrogen oxides into the air, these gases interact with water vapor to form sulfuric and nitric acids</a:t>
            </a:r>
            <a:r>
              <a:rPr lang="en-US" sz="1900" dirty="0" smtClean="0">
                <a:cs typeface="Tunga" pitchFamily="34" charset="0"/>
              </a:rPr>
              <a:t>.</a:t>
            </a:r>
          </a:p>
          <a:p>
            <a:r>
              <a:rPr lang="en-US" sz="1900" dirty="0" smtClean="0">
                <a:cs typeface="Tunga" pitchFamily="34" charset="0"/>
              </a:rPr>
              <a:t>These acids then mix with rain and fall to Earth’s surface as acid rain. </a:t>
            </a:r>
            <a:endParaRPr lang="en-US" sz="1900" dirty="0">
              <a:cs typeface="Tunga" pitchFamily="34" charset="0"/>
            </a:endParaRPr>
          </a:p>
          <a:p>
            <a:endParaRPr lang="en-US" dirty="0"/>
          </a:p>
        </p:txBody>
      </p:sp>
      <p:sp>
        <p:nvSpPr>
          <p:cNvPr id="4" name="Title 3"/>
          <p:cNvSpPr>
            <a:spLocks noGrp="1"/>
          </p:cNvSpPr>
          <p:nvPr>
            <p:ph type="title"/>
          </p:nvPr>
        </p:nvSpPr>
        <p:spPr>
          <a:xfrm>
            <a:off x="381000" y="1138838"/>
            <a:ext cx="7848600" cy="715962"/>
          </a:xfrm>
        </p:spPr>
        <p:txBody>
          <a:bodyPr/>
          <a:lstStyle/>
          <a:p>
            <a:r>
              <a:rPr lang="en-US" sz="2400" dirty="0" smtClean="0"/>
              <a:t>What </a:t>
            </a:r>
            <a:r>
              <a:rPr lang="en-US" sz="2400" dirty="0"/>
              <a:t>is acid </a:t>
            </a:r>
            <a:r>
              <a:rPr lang="en-US" sz="2400" dirty="0" smtClean="0"/>
              <a:t>rain? </a:t>
            </a:r>
            <a:endParaRPr lang="en-US" sz="24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1752600"/>
            <a:ext cx="5715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971800" y="5208431"/>
            <a:ext cx="5715000" cy="1477328"/>
          </a:xfrm>
          <a:prstGeom prst="rect">
            <a:avLst/>
          </a:prstGeom>
          <a:noFill/>
        </p:spPr>
        <p:txBody>
          <a:bodyPr wrap="square" rtlCol="0">
            <a:spAutoFit/>
          </a:bodyPr>
          <a:lstStyle/>
          <a:p>
            <a:pPr algn="l"/>
            <a:r>
              <a:rPr lang="en-US" sz="1800" dirty="0" smtClean="0">
                <a:latin typeface="+mn-lt"/>
              </a:rPr>
              <a:t>Acid rain can deplete the soil of the nutrients that plants need to grow.  When acid rain falls, it filters down through the soil and dissolves soil nutrients and other materials, moving them down to layers out of reach of plant roots.</a:t>
            </a:r>
            <a:endParaRPr lang="en-US" sz="1800" dirty="0">
              <a:latin typeface="+mn-lt"/>
            </a:endParaRPr>
          </a:p>
        </p:txBody>
      </p:sp>
      <p:sp>
        <p:nvSpPr>
          <p:cNvPr id="7"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3b3</a:t>
            </a:r>
            <a:endParaRPr lang="en-US" sz="2400" dirty="0">
              <a:solidFill>
                <a:schemeClr val="bg1"/>
              </a:solidFill>
            </a:endParaRPr>
          </a:p>
        </p:txBody>
      </p:sp>
    </p:spTree>
    <p:extLst>
      <p:ext uri="{BB962C8B-B14F-4D97-AF65-F5344CB8AC3E}">
        <p14:creationId xmlns:p14="http://schemas.microsoft.com/office/powerpoint/2010/main" val="3792057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855893"/>
            <a:ext cx="7696200" cy="4773507"/>
          </a:xfrm>
        </p:spPr>
        <p:txBody>
          <a:bodyPr>
            <a:normAutofit fontScale="62500" lnSpcReduction="20000"/>
          </a:bodyPr>
          <a:lstStyle/>
          <a:p>
            <a:pPr marL="45720" indent="0">
              <a:buNone/>
            </a:pPr>
            <a:r>
              <a:rPr lang="en-US" b="1" dirty="0">
                <a:solidFill>
                  <a:srgbClr val="5F5F5F"/>
                </a:solidFill>
              </a:rPr>
              <a:t>Plants and </a:t>
            </a:r>
            <a:r>
              <a:rPr lang="en-US" b="1" dirty="0" smtClean="0">
                <a:solidFill>
                  <a:srgbClr val="5F5F5F"/>
                </a:solidFill>
              </a:rPr>
              <a:t>Trees</a:t>
            </a:r>
            <a:endParaRPr lang="en-US" dirty="0">
              <a:solidFill>
                <a:srgbClr val="5F5F5F"/>
              </a:solidFill>
            </a:endParaRPr>
          </a:p>
          <a:p>
            <a:r>
              <a:rPr lang="en-US" sz="2900" dirty="0"/>
              <a:t>Reduces crop production, damage to </a:t>
            </a:r>
            <a:r>
              <a:rPr lang="en-US" sz="2900" dirty="0" smtClean="0"/>
              <a:t>seeds.</a:t>
            </a:r>
            <a:endParaRPr lang="en-US" sz="2900" dirty="0"/>
          </a:p>
          <a:p>
            <a:r>
              <a:rPr lang="en-US" sz="2900" dirty="0"/>
              <a:t>Reduces quality of </a:t>
            </a:r>
            <a:r>
              <a:rPr lang="en-US" sz="2900" dirty="0" smtClean="0"/>
              <a:t>crops.</a:t>
            </a:r>
          </a:p>
          <a:p>
            <a:r>
              <a:rPr lang="en-US" sz="2900" dirty="0" smtClean="0"/>
              <a:t>Plants may die from acid rain or be weakened so that they are more easily harmed by other kinds of stresses in the environment, such as cold temperatures, insect damage, or droughts. </a:t>
            </a:r>
          </a:p>
          <a:p>
            <a:pPr marL="45720" indent="0">
              <a:buNone/>
            </a:pPr>
            <a:r>
              <a:rPr lang="en-US" b="1" dirty="0"/>
              <a:t>Aquatic Ecosystems</a:t>
            </a:r>
            <a:endParaRPr lang="en-US" b="1" dirty="0" smtClean="0"/>
          </a:p>
          <a:p>
            <a:r>
              <a:rPr lang="en-US" sz="2900" dirty="0" smtClean="0"/>
              <a:t>Acid rain damages aquatic ecosystems by changing the pH of the water and depleting nutrients.  </a:t>
            </a:r>
          </a:p>
          <a:p>
            <a:r>
              <a:rPr lang="en-US" sz="2900" dirty="0" smtClean="0"/>
              <a:t>Many aquatic organisms may die when acid rain falls into lakes and ponds.</a:t>
            </a:r>
          </a:p>
          <a:p>
            <a:r>
              <a:rPr lang="en-US" sz="2900" dirty="0"/>
              <a:t>Affects marine food </a:t>
            </a:r>
            <a:r>
              <a:rPr lang="en-US" sz="2900" dirty="0" smtClean="0"/>
              <a:t>chain; </a:t>
            </a:r>
            <a:r>
              <a:rPr lang="en-US" sz="2900" dirty="0"/>
              <a:t>damage to fisheries </a:t>
            </a:r>
            <a:r>
              <a:rPr lang="en-US" sz="2900" dirty="0" smtClean="0"/>
              <a:t>result.</a:t>
            </a:r>
          </a:p>
          <a:p>
            <a:pPr marL="45720" indent="0">
              <a:buNone/>
            </a:pPr>
            <a:r>
              <a:rPr lang="en-US" b="1" dirty="0" smtClean="0"/>
              <a:t>Materials</a:t>
            </a:r>
          </a:p>
          <a:p>
            <a:pPr>
              <a:buFont typeface="Arial"/>
              <a:buChar char="•"/>
            </a:pPr>
            <a:r>
              <a:rPr lang="en-US" sz="2900" dirty="0" smtClean="0">
                <a:solidFill>
                  <a:srgbClr val="5F5F5F"/>
                </a:solidFill>
                <a:latin typeface="+mj-lt"/>
              </a:rPr>
              <a:t>Corrosion </a:t>
            </a:r>
            <a:r>
              <a:rPr lang="en-US" sz="2900" dirty="0">
                <a:solidFill>
                  <a:srgbClr val="5F5F5F"/>
                </a:solidFill>
                <a:latin typeface="+mj-lt"/>
              </a:rPr>
              <a:t>of metals (such as bronze) and the deterioration of paint and stone (such as marble and limestone). </a:t>
            </a:r>
            <a:endParaRPr lang="en-US" sz="2900" dirty="0" smtClean="0">
              <a:solidFill>
                <a:srgbClr val="5F5F5F"/>
              </a:solidFill>
              <a:latin typeface="+mj-lt"/>
            </a:endParaRPr>
          </a:p>
          <a:p>
            <a:pPr>
              <a:buFont typeface="Arial"/>
              <a:buChar char="•"/>
            </a:pPr>
            <a:r>
              <a:rPr lang="en-US" sz="2900" dirty="0">
                <a:solidFill>
                  <a:srgbClr val="5F5F5F"/>
                </a:solidFill>
                <a:latin typeface="+mj-lt"/>
              </a:rPr>
              <a:t>These effects significantly reduce the societal value of buildings, bridges, cultural objects (such as statues, monuments, and tombstones), and cars</a:t>
            </a:r>
            <a:r>
              <a:rPr lang="en-US" sz="2900" dirty="0" smtClean="0">
                <a:solidFill>
                  <a:srgbClr val="5F5F5F"/>
                </a:solidFill>
                <a:latin typeface="+mj-lt"/>
              </a:rPr>
              <a:t>.</a:t>
            </a:r>
            <a:endParaRPr lang="en-US" sz="2900" dirty="0">
              <a:solidFill>
                <a:srgbClr val="5F5F5F"/>
              </a:solidFill>
              <a:latin typeface="+mj-lt"/>
            </a:endParaRPr>
          </a:p>
          <a:p>
            <a:pPr marL="45720" indent="0">
              <a:buNone/>
            </a:pPr>
            <a:endParaRPr lang="en-US" sz="2200" b="1" dirty="0" smtClean="0">
              <a:latin typeface="+mj-lt"/>
            </a:endParaRPr>
          </a:p>
        </p:txBody>
      </p:sp>
      <p:sp>
        <p:nvSpPr>
          <p:cNvPr id="4" name="Title 3"/>
          <p:cNvSpPr>
            <a:spLocks noGrp="1"/>
          </p:cNvSpPr>
          <p:nvPr>
            <p:ph type="title"/>
          </p:nvPr>
        </p:nvSpPr>
        <p:spPr>
          <a:xfrm>
            <a:off x="533400" y="1139931"/>
            <a:ext cx="7315200" cy="715962"/>
          </a:xfrm>
        </p:spPr>
        <p:txBody>
          <a:bodyPr/>
          <a:lstStyle/>
          <a:p>
            <a:r>
              <a:rPr lang="en-US" sz="2400" dirty="0" smtClean="0"/>
              <a:t>How acid rain effects the environment.</a:t>
            </a:r>
            <a:endParaRPr lang="en-US" sz="2400" dirty="0"/>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3b3</a:t>
            </a:r>
            <a:endParaRPr lang="en-US" sz="2400" dirty="0">
              <a:solidFill>
                <a:schemeClr val="bg1"/>
              </a:solidFill>
            </a:endParaRPr>
          </a:p>
        </p:txBody>
      </p:sp>
    </p:spTree>
    <p:extLst>
      <p:ext uri="{BB962C8B-B14F-4D97-AF65-F5344CB8AC3E}">
        <p14:creationId xmlns:p14="http://schemas.microsoft.com/office/powerpoint/2010/main" val="748161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3505" y="5334000"/>
            <a:ext cx="8096251" cy="914400"/>
          </a:xfrm>
        </p:spPr>
        <p:txBody>
          <a:bodyPr>
            <a:normAutofit fontScale="77500" lnSpcReduction="20000"/>
          </a:bodyPr>
          <a:lstStyle/>
          <a:p>
            <a:pPr marL="0" indent="0">
              <a:buNone/>
            </a:pPr>
            <a:r>
              <a:rPr lang="en-US" sz="2900" dirty="0"/>
              <a:t>Acid rain is a worldwide problem because the gases that make it may be produced in one state or country and be blown to another state or country by winds.</a:t>
            </a:r>
          </a:p>
          <a:p>
            <a:endParaRPr lang="en-US" dirty="0"/>
          </a:p>
        </p:txBody>
      </p:sp>
      <p:sp>
        <p:nvSpPr>
          <p:cNvPr id="4" name="Title 3"/>
          <p:cNvSpPr>
            <a:spLocks noGrp="1"/>
          </p:cNvSpPr>
          <p:nvPr>
            <p:ph type="title"/>
          </p:nvPr>
        </p:nvSpPr>
        <p:spPr>
          <a:xfrm>
            <a:off x="457199" y="1173162"/>
            <a:ext cx="8305061" cy="759788"/>
          </a:xfrm>
        </p:spPr>
        <p:txBody>
          <a:bodyPr/>
          <a:lstStyle/>
          <a:p>
            <a:r>
              <a:rPr lang="en-US" sz="2400" dirty="0" smtClean="0">
                <a:solidFill>
                  <a:srgbClr val="5F5F5F"/>
                </a:solidFill>
              </a:rPr>
              <a:t>How </a:t>
            </a:r>
            <a:r>
              <a:rPr lang="en-US" sz="2400" dirty="0">
                <a:solidFill>
                  <a:srgbClr val="5F5F5F"/>
                </a:solidFill>
              </a:rPr>
              <a:t>acid rain </a:t>
            </a:r>
            <a:r>
              <a:rPr lang="en-US" sz="2400" dirty="0" smtClean="0">
                <a:solidFill>
                  <a:srgbClr val="5F5F5F"/>
                </a:solidFill>
              </a:rPr>
              <a:t>effects the </a:t>
            </a:r>
            <a:r>
              <a:rPr lang="en-US" sz="2400" dirty="0">
                <a:solidFill>
                  <a:srgbClr val="5F5F5F"/>
                </a:solidFill>
              </a:rPr>
              <a:t>environment.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506" y="1899012"/>
            <a:ext cx="8096250" cy="3333750"/>
          </a:xfrm>
          <a:prstGeom prst="rect">
            <a:avLst/>
          </a:prstGeom>
        </p:spPr>
      </p:pic>
      <p:sp>
        <p:nvSpPr>
          <p:cNvPr id="7"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3b3</a:t>
            </a:r>
            <a:endParaRPr lang="en-US" sz="2400" dirty="0">
              <a:solidFill>
                <a:schemeClr val="bg1"/>
              </a:solidFill>
            </a:endParaRPr>
          </a:p>
        </p:txBody>
      </p:sp>
    </p:spTree>
    <p:extLst>
      <p:ext uri="{BB962C8B-B14F-4D97-AF65-F5344CB8AC3E}">
        <p14:creationId xmlns:p14="http://schemas.microsoft.com/office/powerpoint/2010/main" val="2252498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smtClean="0">
                <a:solidFill>
                  <a:srgbClr val="5F5F5F"/>
                </a:solidFill>
              </a:rPr>
              <a:t>How </a:t>
            </a:r>
            <a:r>
              <a:rPr lang="en-US" sz="2400" dirty="0">
                <a:solidFill>
                  <a:srgbClr val="5F5F5F"/>
                </a:solidFill>
              </a:rPr>
              <a:t>acid rain affects </a:t>
            </a:r>
            <a:r>
              <a:rPr lang="en-US" sz="2400" dirty="0" smtClean="0">
                <a:solidFill>
                  <a:srgbClr val="5F5F5F"/>
                </a:solidFill>
              </a:rPr>
              <a:t>the </a:t>
            </a:r>
            <a:r>
              <a:rPr lang="en-US" sz="2400" dirty="0">
                <a:solidFill>
                  <a:srgbClr val="5F5F5F"/>
                </a:solidFill>
              </a:rPr>
              <a:t>environment</a:t>
            </a:r>
            <a:r>
              <a:rPr lang="en-US" dirty="0">
                <a:solidFill>
                  <a:srgbClr val="5F5F5F"/>
                </a:solidFill>
              </a:rPr>
              <a:t>.</a:t>
            </a:r>
          </a:p>
        </p:txBody>
      </p:sp>
      <p:pic>
        <p:nvPicPr>
          <p:cNvPr id="11" name="Content Placeholder 10"/>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2563051"/>
            <a:ext cx="4038600" cy="2719324"/>
          </a:xfrm>
        </p:spPr>
      </p:pic>
      <p:pic>
        <p:nvPicPr>
          <p:cNvPr id="14" name="Content Placeholder 1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49602" y="2563051"/>
            <a:ext cx="3835795" cy="2719324"/>
          </a:xfrm>
        </p:spPr>
      </p:pic>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3b3</a:t>
            </a:r>
            <a:endParaRPr lang="en-US" sz="2400" dirty="0">
              <a:solidFill>
                <a:schemeClr val="bg1"/>
              </a:solidFill>
            </a:endParaRPr>
          </a:p>
        </p:txBody>
      </p:sp>
    </p:spTree>
    <p:extLst>
      <p:ext uri="{BB962C8B-B14F-4D97-AF65-F5344CB8AC3E}">
        <p14:creationId xmlns:p14="http://schemas.microsoft.com/office/powerpoint/2010/main" val="2640278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521439"/>
            <a:ext cx="8403167" cy="715962"/>
          </a:xfrm>
        </p:spPr>
        <p:txBody>
          <a:bodyPr/>
          <a:lstStyle/>
          <a:p>
            <a:r>
              <a:rPr lang="en-US" sz="2400" dirty="0" smtClean="0">
                <a:solidFill>
                  <a:srgbClr val="5F5F5F"/>
                </a:solidFill>
              </a:rPr>
              <a:t>Steps society can take to help reduce the effects of acid rain.</a:t>
            </a:r>
            <a:endParaRPr lang="en-US" dirty="0">
              <a:solidFill>
                <a:srgbClr val="5F5F5F"/>
              </a:solidFill>
            </a:endParaRPr>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3b3</a:t>
            </a:r>
            <a:endParaRPr lang="en-US" sz="2400" dirty="0">
              <a:solidFill>
                <a:schemeClr val="bg1"/>
              </a:solidFill>
            </a:endParaRPr>
          </a:p>
        </p:txBody>
      </p:sp>
      <p:sp>
        <p:nvSpPr>
          <p:cNvPr id="2" name="Content Placeholder 1"/>
          <p:cNvSpPr>
            <a:spLocks noGrp="1"/>
          </p:cNvSpPr>
          <p:nvPr>
            <p:ph idx="1"/>
          </p:nvPr>
        </p:nvSpPr>
        <p:spPr>
          <a:xfrm>
            <a:off x="381000" y="2209800"/>
            <a:ext cx="4724400" cy="4191000"/>
          </a:xfrm>
        </p:spPr>
        <p:txBody>
          <a:bodyPr/>
          <a:lstStyle/>
          <a:p>
            <a:r>
              <a:rPr lang="en-US" sz="2000" dirty="0" smtClean="0"/>
              <a:t>Clean combustion technologies</a:t>
            </a:r>
          </a:p>
          <a:p>
            <a:r>
              <a:rPr lang="en-US" sz="2000" dirty="0" smtClean="0"/>
              <a:t>Using pollution control equipment.</a:t>
            </a:r>
          </a:p>
          <a:p>
            <a:r>
              <a:rPr lang="en-US" sz="2000" dirty="0" smtClean="0"/>
              <a:t>Replacement of coal by natural gas or renewable energy resources.</a:t>
            </a:r>
          </a:p>
          <a:p>
            <a:r>
              <a:rPr lang="en-US" sz="2000" dirty="0" smtClean="0"/>
              <a:t>Liming of lakes and soils.</a:t>
            </a:r>
          </a:p>
          <a:p>
            <a:r>
              <a:rPr lang="en-US" sz="2000" dirty="0" smtClean="0"/>
              <a:t>Adopt policies for reduction of sulfur dioxide and other acid rain causing gas emis</a:t>
            </a:r>
            <a:r>
              <a:rPr lang="en-US" sz="2000" dirty="0"/>
              <a:t>s</a:t>
            </a:r>
            <a:r>
              <a:rPr lang="en-US" sz="2000" dirty="0" smtClean="0"/>
              <a:t>ions.</a:t>
            </a:r>
          </a:p>
          <a:p>
            <a:r>
              <a:rPr lang="en-US" sz="2000" dirty="0" smtClean="0"/>
              <a:t>Support projects that promote cleaner production by reducing air pollution to improve the environment.</a:t>
            </a:r>
            <a:endParaRPr lang="en-US" sz="2000" dirty="0"/>
          </a:p>
        </p:txBody>
      </p:sp>
      <p:pic>
        <p:nvPicPr>
          <p:cNvPr id="8" name="Content Placeholder 11"/>
          <p:cNvPicPr>
            <a:picLocks noChangeAspect="1"/>
          </p:cNvPicPr>
          <p:nvPr/>
        </p:nvPicPr>
        <p:blipFill rotWithShape="1">
          <a:blip r:embed="rId2" cstate="print">
            <a:extLst>
              <a:ext uri="{28A0092B-C50C-407E-A947-70E740481C1C}">
                <a14:useLocalDpi xmlns:a14="http://schemas.microsoft.com/office/drawing/2010/main" val="0"/>
              </a:ext>
            </a:extLst>
          </a:blip>
          <a:srcRect b="2414"/>
          <a:stretch/>
        </p:blipFill>
        <p:spPr bwMode="auto">
          <a:xfrm>
            <a:off x="5007805" y="2241520"/>
            <a:ext cx="3873957" cy="2606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044246" y="4876800"/>
            <a:ext cx="3873957" cy="338554"/>
          </a:xfrm>
          <a:prstGeom prst="rect">
            <a:avLst/>
          </a:prstGeom>
          <a:noFill/>
        </p:spPr>
        <p:txBody>
          <a:bodyPr wrap="square" rtlCol="0">
            <a:spAutoFit/>
          </a:bodyPr>
          <a:lstStyle/>
          <a:p>
            <a:r>
              <a:rPr lang="en-US" sz="1600" dirty="0" smtClean="0"/>
              <a:t>Liming of a Lake in New England</a:t>
            </a:r>
            <a:endParaRPr lang="en-US" sz="1600" dirty="0"/>
          </a:p>
        </p:txBody>
      </p:sp>
    </p:spTree>
    <p:extLst>
      <p:ext uri="{BB962C8B-B14F-4D97-AF65-F5344CB8AC3E}">
        <p14:creationId xmlns:p14="http://schemas.microsoft.com/office/powerpoint/2010/main" val="328920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idx="1"/>
          </p:nvPr>
        </p:nvSpPr>
        <p:spPr>
          <a:xfrm>
            <a:off x="457200" y="1828800"/>
            <a:ext cx="8153400" cy="4419600"/>
          </a:xfrm>
        </p:spPr>
        <p:txBody>
          <a:bodyPr>
            <a:normAutofit fontScale="92500" lnSpcReduction="10000"/>
          </a:bodyPr>
          <a:lstStyle/>
          <a:p>
            <a:pPr marL="880110" lvl="1" indent="-514350">
              <a:buFont typeface="+mj-lt"/>
              <a:buAutoNum type="arabicPeriod" startAt="3"/>
            </a:pPr>
            <a:r>
              <a:rPr lang="en-US" sz="2600" dirty="0" smtClean="0"/>
              <a:t>Do ONE activity from seven of the following categories (using the activities in the merit badge pamphlet as the basis for planning and carrying out your projects):</a:t>
            </a:r>
          </a:p>
          <a:p>
            <a:pPr marL="1280160" lvl="2" indent="-514350">
              <a:buFont typeface="+mj-lt"/>
              <a:buAutoNum type="alphaLcPeriod" startAt="3"/>
            </a:pPr>
            <a:r>
              <a:rPr lang="en-US" sz="2200" i="1" dirty="0" smtClean="0"/>
              <a:t>Water Pollution</a:t>
            </a:r>
          </a:p>
          <a:p>
            <a:pPr marL="1737360" lvl="3" indent="-514350">
              <a:buFont typeface="+mj-lt"/>
              <a:buAutoNum type="arabicPeriod"/>
            </a:pPr>
            <a:r>
              <a:rPr lang="en-US" sz="1900" dirty="0" smtClean="0"/>
              <a:t>Conduct </a:t>
            </a:r>
            <a:r>
              <a:rPr lang="en-US" sz="1900" dirty="0"/>
              <a:t>an experiment to show how living things react to thermal pollution. Discuss your observations with your </a:t>
            </a:r>
            <a:r>
              <a:rPr lang="en-US" sz="1900" dirty="0" smtClean="0"/>
              <a:t>counselor.</a:t>
            </a:r>
          </a:p>
          <a:p>
            <a:pPr marL="1737360" lvl="3" indent="-514350">
              <a:buFont typeface="+mj-lt"/>
              <a:buAutoNum type="arabicPeriod"/>
            </a:pPr>
            <a:r>
              <a:rPr lang="en-US" sz="1900" dirty="0" smtClean="0"/>
              <a:t>Conduct </a:t>
            </a:r>
            <a:r>
              <a:rPr lang="en-US" sz="1900" dirty="0"/>
              <a:t>an experiment to identify the methods that could be used to mediate (reduce) the effects of an oil spill on waterfowl. Discuss your results with your </a:t>
            </a:r>
            <a:r>
              <a:rPr lang="en-US" sz="1900" dirty="0" smtClean="0"/>
              <a:t>counselor.</a:t>
            </a:r>
          </a:p>
          <a:p>
            <a:pPr marL="1737360" lvl="3" indent="-514350">
              <a:buFont typeface="+mj-lt"/>
              <a:buAutoNum type="arabicPeriod"/>
            </a:pPr>
            <a:r>
              <a:rPr lang="en-US" sz="1900" dirty="0" smtClean="0"/>
              <a:t>Describe </a:t>
            </a:r>
            <a:r>
              <a:rPr lang="en-US" sz="1900" dirty="0"/>
              <a:t>the impact of a waterborne pollutant on an aquatic community. Write a 100-word report on how that pollutant affected aquatic life, what the effect was, and whether the effect is linked to </a:t>
            </a:r>
            <a:r>
              <a:rPr lang="en-US" sz="1900" dirty="0" err="1"/>
              <a:t>biomagnification</a:t>
            </a:r>
            <a:r>
              <a:rPr lang="en-US" sz="1900" dirty="0"/>
              <a:t>. </a:t>
            </a:r>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3c</a:t>
            </a:r>
            <a:endParaRPr lang="en-US" sz="2400" dirty="0">
              <a:solidFill>
                <a:schemeClr val="bg1"/>
              </a:solidFill>
            </a:endParaRPr>
          </a:p>
        </p:txBody>
      </p:sp>
    </p:spTree>
    <p:extLst>
      <p:ext uri="{BB962C8B-B14F-4D97-AF65-F5344CB8AC3E}">
        <p14:creationId xmlns:p14="http://schemas.microsoft.com/office/powerpoint/2010/main" val="1606506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417638"/>
            <a:ext cx="8001000" cy="715962"/>
          </a:xfrm>
        </p:spPr>
        <p:txBody>
          <a:bodyPr/>
          <a:lstStyle/>
          <a:p>
            <a:pPr marL="0" indent="0">
              <a:buNone/>
            </a:pPr>
            <a:r>
              <a:rPr lang="en-US" sz="2000" dirty="0"/>
              <a:t>Conduct an experiment to show how living things react to thermal pollution. Discuss your observations with your counselor.</a:t>
            </a:r>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3c1</a:t>
            </a:r>
            <a:endParaRPr lang="en-US" sz="2400" dirty="0">
              <a:solidFill>
                <a:schemeClr val="bg1"/>
              </a:solidFill>
            </a:endParaRPr>
          </a:p>
        </p:txBody>
      </p:sp>
      <p:sp>
        <p:nvSpPr>
          <p:cNvPr id="3" name="Content Placeholder 2"/>
          <p:cNvSpPr>
            <a:spLocks noGrp="1"/>
          </p:cNvSpPr>
          <p:nvPr>
            <p:ph idx="1"/>
          </p:nvPr>
        </p:nvSpPr>
        <p:spPr>
          <a:xfrm>
            <a:off x="228600" y="2133600"/>
            <a:ext cx="8610600" cy="4495800"/>
          </a:xfrm>
        </p:spPr>
        <p:txBody>
          <a:bodyPr/>
          <a:lstStyle/>
          <a:p>
            <a:pPr marL="0" indent="0">
              <a:buNone/>
            </a:pPr>
            <a:r>
              <a:rPr lang="en-US" sz="2000" b="1" dirty="0" smtClean="0"/>
              <a:t>Thermal Pollution of Water</a:t>
            </a:r>
          </a:p>
          <a:p>
            <a:pPr marL="0" indent="0">
              <a:spcBef>
                <a:spcPts val="0"/>
              </a:spcBef>
              <a:buNone/>
            </a:pPr>
            <a:r>
              <a:rPr lang="en-US" sz="1600" dirty="0" smtClean="0"/>
              <a:t>Recall that thermal pollution occurs when a source of </a:t>
            </a:r>
            <a:endParaRPr lang="en-US" sz="1600" dirty="0" smtClean="0"/>
          </a:p>
          <a:p>
            <a:pPr marL="0" indent="0">
              <a:spcBef>
                <a:spcPts val="0"/>
              </a:spcBef>
              <a:buNone/>
            </a:pPr>
            <a:r>
              <a:rPr lang="en-US" sz="1600" dirty="0" smtClean="0"/>
              <a:t>heat </a:t>
            </a:r>
            <a:r>
              <a:rPr lang="en-US" sz="1600" dirty="0" smtClean="0"/>
              <a:t>raises air or water temperature above normal. The </a:t>
            </a:r>
            <a:endParaRPr lang="en-US" sz="1600" dirty="0" smtClean="0"/>
          </a:p>
          <a:p>
            <a:pPr marL="0" indent="0">
              <a:spcBef>
                <a:spcPts val="0"/>
              </a:spcBef>
              <a:buNone/>
            </a:pPr>
            <a:r>
              <a:rPr lang="en-US" sz="1600" dirty="0" smtClean="0"/>
              <a:t>normal </a:t>
            </a:r>
            <a:r>
              <a:rPr lang="en-US" sz="1600" dirty="0" smtClean="0"/>
              <a:t>temperature ranges for our lakes and river are: </a:t>
            </a:r>
            <a:endParaRPr lang="en-US" sz="1600" dirty="0" smtClean="0"/>
          </a:p>
          <a:p>
            <a:pPr marL="0" indent="0">
              <a:spcBef>
                <a:spcPts val="0"/>
              </a:spcBef>
              <a:buNone/>
            </a:pPr>
            <a:r>
              <a:rPr lang="en-US" sz="1600" dirty="0" smtClean="0"/>
              <a:t>above </a:t>
            </a:r>
            <a:r>
              <a:rPr lang="en-US" sz="1600" dirty="0" smtClean="0"/>
              <a:t>68 degrees for warm water where most bass like </a:t>
            </a:r>
            <a:endParaRPr lang="en-US" sz="1600" dirty="0" smtClean="0"/>
          </a:p>
          <a:p>
            <a:pPr marL="0" indent="0">
              <a:spcBef>
                <a:spcPts val="0"/>
              </a:spcBef>
              <a:buNone/>
            </a:pPr>
            <a:r>
              <a:rPr lang="en-US" sz="1600" dirty="0" smtClean="0"/>
              <a:t>to </a:t>
            </a:r>
            <a:r>
              <a:rPr lang="en-US" sz="1600" dirty="0" smtClean="0"/>
              <a:t>live: between 68 and 55 degrees for moderate water </a:t>
            </a:r>
            <a:endParaRPr lang="en-US" sz="1600" dirty="0" smtClean="0"/>
          </a:p>
          <a:p>
            <a:pPr marL="0" indent="0">
              <a:spcBef>
                <a:spcPts val="0"/>
              </a:spcBef>
              <a:buNone/>
            </a:pPr>
            <a:r>
              <a:rPr lang="en-US" sz="1600" dirty="0" smtClean="0"/>
              <a:t>where </a:t>
            </a:r>
            <a:r>
              <a:rPr lang="en-US" sz="1600" dirty="0" smtClean="0"/>
              <a:t>salmon like to live; and below 55 degrees for cold </a:t>
            </a:r>
            <a:endParaRPr lang="en-US" sz="1600" dirty="0" smtClean="0"/>
          </a:p>
          <a:p>
            <a:pPr marL="0" indent="0">
              <a:spcBef>
                <a:spcPts val="0"/>
              </a:spcBef>
              <a:buNone/>
            </a:pPr>
            <a:r>
              <a:rPr lang="en-US" sz="1600" dirty="0" smtClean="0"/>
              <a:t>water </a:t>
            </a:r>
            <a:r>
              <a:rPr lang="en-US" sz="1600" dirty="0" smtClean="0"/>
              <a:t>where most trout like to live. In this experiment you </a:t>
            </a:r>
            <a:endParaRPr lang="en-US" sz="1600" dirty="0" smtClean="0"/>
          </a:p>
          <a:p>
            <a:pPr marL="0" indent="0">
              <a:spcBef>
                <a:spcPts val="0"/>
              </a:spcBef>
              <a:buNone/>
            </a:pPr>
            <a:r>
              <a:rPr lang="en-US" sz="1600" dirty="0" smtClean="0"/>
              <a:t>will </a:t>
            </a:r>
            <a:r>
              <a:rPr lang="en-US" sz="1600" dirty="0" smtClean="0"/>
              <a:t>discover if algae are sensitive to thermal pollution.</a:t>
            </a:r>
          </a:p>
          <a:p>
            <a:pPr marL="0" indent="0">
              <a:buNone/>
            </a:pPr>
            <a:r>
              <a:rPr lang="en-US" sz="1600" b="1" dirty="0" smtClean="0"/>
              <a:t>Procedure</a:t>
            </a:r>
          </a:p>
          <a:p>
            <a:pPr marL="0" indent="0">
              <a:buNone/>
            </a:pPr>
            <a:r>
              <a:rPr lang="en-US" sz="1600" b="1" dirty="0" smtClean="0"/>
              <a:t>Step 1 </a:t>
            </a:r>
            <a:r>
              <a:rPr lang="en-US" sz="1600" dirty="0" smtClean="0"/>
              <a:t>– Set up two 10 gallon aquarium tanks or other clear large containers. Place one of them in a location where it will not get above 60 degrees. Fill them both with tap water. Be very careful if you attempt to move a tank after you have filled it with water..</a:t>
            </a:r>
          </a:p>
          <a:p>
            <a:pPr marL="0" indent="0">
              <a:buNone/>
            </a:pPr>
            <a:r>
              <a:rPr lang="en-US" sz="1600" b="1" dirty="0" smtClean="0"/>
              <a:t>Step 2</a:t>
            </a:r>
            <a:r>
              <a:rPr lang="en-US" sz="1600" dirty="0" smtClean="0"/>
              <a:t> – Place a thermometer in each tank and add a heat source ( aquarium heater, external lightbulb, or direct sunlight) to one of the tanks. This tank should be raised to a temperature over 70 degrees.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044"/>
          <a:stretch/>
        </p:blipFill>
        <p:spPr>
          <a:xfrm>
            <a:off x="5486400" y="2378076"/>
            <a:ext cx="3461840" cy="2348383"/>
          </a:xfrm>
          <a:prstGeom prst="rect">
            <a:avLst/>
          </a:prstGeom>
        </p:spPr>
      </p:pic>
    </p:spTree>
    <p:extLst>
      <p:ext uri="{BB962C8B-B14F-4D97-AF65-F5344CB8AC3E}">
        <p14:creationId xmlns:p14="http://schemas.microsoft.com/office/powerpoint/2010/main" val="23334657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417638"/>
            <a:ext cx="8001000" cy="715962"/>
          </a:xfrm>
        </p:spPr>
        <p:txBody>
          <a:bodyPr/>
          <a:lstStyle/>
          <a:p>
            <a:pPr marL="0" indent="0">
              <a:buNone/>
            </a:pPr>
            <a:r>
              <a:rPr lang="en-US" sz="2000" dirty="0"/>
              <a:t>Conduct an experiment to show how living things react to thermal pollution. Discuss your observations with your counselor.</a:t>
            </a:r>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3c1</a:t>
            </a:r>
            <a:endParaRPr lang="en-US" sz="2400" dirty="0">
              <a:solidFill>
                <a:schemeClr val="bg1"/>
              </a:solidFill>
            </a:endParaRPr>
          </a:p>
        </p:txBody>
      </p:sp>
      <p:sp>
        <p:nvSpPr>
          <p:cNvPr id="3" name="Content Placeholder 2"/>
          <p:cNvSpPr>
            <a:spLocks noGrp="1"/>
          </p:cNvSpPr>
          <p:nvPr>
            <p:ph idx="1"/>
          </p:nvPr>
        </p:nvSpPr>
        <p:spPr>
          <a:xfrm>
            <a:off x="228600" y="2133600"/>
            <a:ext cx="8610600" cy="4495800"/>
          </a:xfrm>
        </p:spPr>
        <p:txBody>
          <a:bodyPr/>
          <a:lstStyle/>
          <a:p>
            <a:pPr marL="0" indent="0">
              <a:buNone/>
            </a:pPr>
            <a:r>
              <a:rPr lang="en-US" sz="2000" b="1" dirty="0" smtClean="0"/>
              <a:t>Thermal Pollution of Water</a:t>
            </a:r>
            <a:r>
              <a:rPr lang="en-US" sz="2000" dirty="0" smtClean="0"/>
              <a:t> (continued)</a:t>
            </a:r>
            <a:endParaRPr lang="en-US" sz="2000" b="1" dirty="0" smtClean="0"/>
          </a:p>
          <a:p>
            <a:pPr marL="0" indent="0">
              <a:buNone/>
            </a:pPr>
            <a:r>
              <a:rPr lang="en-US" sz="1600" b="1" dirty="0" smtClean="0"/>
              <a:t>Procedure</a:t>
            </a:r>
          </a:p>
          <a:p>
            <a:pPr marL="0" indent="0">
              <a:buNone/>
            </a:pPr>
            <a:r>
              <a:rPr lang="en-US" sz="1600" b="1" dirty="0"/>
              <a:t>Step 3</a:t>
            </a:r>
            <a:r>
              <a:rPr lang="en-US" sz="1600" dirty="0"/>
              <a:t> – Feed each of the tanks with enough fish food or liquid plant fertilizer to feed several fish or plants in the tanks. Record the date, time, and temperature of each tank in your notebook.</a:t>
            </a:r>
          </a:p>
          <a:p>
            <a:pPr marL="0" indent="0">
              <a:buNone/>
            </a:pPr>
            <a:r>
              <a:rPr lang="en-US" sz="1600" b="1" dirty="0" smtClean="0"/>
              <a:t>Step 4 </a:t>
            </a:r>
            <a:r>
              <a:rPr lang="en-US" sz="1600" dirty="0" smtClean="0"/>
              <a:t>– Repeat step three several times each day for the next seven days. In addition to the above information, also record any presence of algae growing in the sides of the tank in your notebook. Describe the algae and make a sketch or take pictures to show the growth of the algae.</a:t>
            </a:r>
          </a:p>
          <a:p>
            <a:pPr marL="0" indent="0">
              <a:buNone/>
            </a:pPr>
            <a:r>
              <a:rPr lang="en-US" sz="1600" b="1" dirty="0" smtClean="0"/>
              <a:t>Step 5</a:t>
            </a:r>
            <a:r>
              <a:rPr lang="en-US" sz="1600" dirty="0" smtClean="0"/>
              <a:t> – At the end of the experiment be sure to clean the containers and remove the algae buildup.</a:t>
            </a:r>
          </a:p>
        </p:txBody>
      </p:sp>
    </p:spTree>
    <p:extLst>
      <p:ext uri="{BB962C8B-B14F-4D97-AF65-F5344CB8AC3E}">
        <p14:creationId xmlns:p14="http://schemas.microsoft.com/office/powerpoint/2010/main" val="29111555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417638"/>
            <a:ext cx="8001000" cy="715962"/>
          </a:xfrm>
        </p:spPr>
        <p:txBody>
          <a:bodyPr/>
          <a:lstStyle/>
          <a:p>
            <a:r>
              <a:rPr lang="en-US" sz="2000" dirty="0"/>
              <a:t>Conduct an experiment to show how living things react to thermal pollution. Discuss your observations with your counselor</a:t>
            </a:r>
            <a:r>
              <a:rPr lang="en-US" sz="2000" dirty="0" smtClean="0"/>
              <a:t>.</a:t>
            </a:r>
            <a:endParaRPr lang="en-US" sz="2000" dirty="0"/>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3c1</a:t>
            </a:r>
            <a:endParaRPr lang="en-US" sz="2400" dirty="0">
              <a:solidFill>
                <a:schemeClr val="bg1"/>
              </a:solidFill>
            </a:endParaRPr>
          </a:p>
        </p:txBody>
      </p:sp>
      <p:sp>
        <p:nvSpPr>
          <p:cNvPr id="3" name="Content Placeholder 2"/>
          <p:cNvSpPr>
            <a:spLocks noGrp="1"/>
          </p:cNvSpPr>
          <p:nvPr>
            <p:ph idx="1"/>
          </p:nvPr>
        </p:nvSpPr>
        <p:spPr>
          <a:xfrm>
            <a:off x="228600" y="2209800"/>
            <a:ext cx="8001000" cy="4419600"/>
          </a:xfrm>
        </p:spPr>
        <p:txBody>
          <a:bodyPr/>
          <a:lstStyle/>
          <a:p>
            <a:pPr marL="0" indent="0">
              <a:buNone/>
            </a:pPr>
            <a:r>
              <a:rPr lang="en-US" sz="1600" b="1" dirty="0" smtClean="0"/>
              <a:t>Observations</a:t>
            </a:r>
          </a:p>
          <a:p>
            <a:pPr>
              <a:buFont typeface="+mj-lt"/>
              <a:buAutoNum type="arabicPeriod"/>
            </a:pPr>
            <a:r>
              <a:rPr lang="en-US" sz="1600" dirty="0" smtClean="0"/>
              <a:t>Why did you feed the water in both tanks at the beginning and throughout the experiment? Why not just feed the heated tanks?</a:t>
            </a:r>
          </a:p>
          <a:p>
            <a:pPr>
              <a:buFont typeface="+mj-lt"/>
              <a:buAutoNum type="arabicPeriod"/>
            </a:pPr>
            <a:r>
              <a:rPr lang="en-US" sz="1600" dirty="0" smtClean="0"/>
              <a:t>What was the difference in temperature of the two tanks? What activities would increase the temperature of a river or lake near you by this much?</a:t>
            </a:r>
          </a:p>
          <a:p>
            <a:pPr>
              <a:buFont typeface="+mj-lt"/>
              <a:buAutoNum type="arabicPeriod"/>
            </a:pPr>
            <a:r>
              <a:rPr lang="en-US" sz="1600" dirty="0" smtClean="0"/>
              <a:t>Did you notice any change (color, appearance, pattern, etc.) in the algae during the experiment? What do you think might have caused this?</a:t>
            </a:r>
          </a:p>
          <a:p>
            <a:pPr marL="0" indent="0">
              <a:buNone/>
            </a:pPr>
            <a:endParaRPr lang="en-US" sz="1600" dirty="0" smtClean="0"/>
          </a:p>
          <a:p>
            <a:pPr marL="0" indent="0">
              <a:buNone/>
            </a:pPr>
            <a:r>
              <a:rPr lang="en-US" sz="1600" b="1" dirty="0" smtClean="0"/>
              <a:t>Conclusions</a:t>
            </a:r>
          </a:p>
          <a:p>
            <a:pPr marL="0" indent="0">
              <a:buNone/>
            </a:pPr>
            <a:r>
              <a:rPr lang="en-US" sz="1600" dirty="0" smtClean="0"/>
              <a:t>Using your data, explain how thermal pollution may affect aquatic organisms. Recall what you learned about how fertilizer can promote algae blooms. Why is increased growth of algae bad for an aquatic environment? How would thermal pollution affect fish, water plants, or other organisms that cannot escape from the source of the heat? Can you speculate about the effects of thermal pollution in the air?</a:t>
            </a:r>
            <a:endParaRPr lang="en-US" sz="1600" b="1" dirty="0"/>
          </a:p>
        </p:txBody>
      </p:sp>
    </p:spTree>
    <p:extLst>
      <p:ext uri="{BB962C8B-B14F-4D97-AF65-F5344CB8AC3E}">
        <p14:creationId xmlns:p14="http://schemas.microsoft.com/office/powerpoint/2010/main" val="20502830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1242987"/>
            <a:ext cx="7885670" cy="1237456"/>
          </a:xfrm>
        </p:spPr>
        <p:txBody>
          <a:bodyPr/>
          <a:lstStyle/>
          <a:p>
            <a:r>
              <a:rPr lang="en-US" sz="2000" dirty="0"/>
              <a:t>Conduct an experiment to identify the methods that could be used to mediate (reduce) the effects of an oil spill on waterfowl. Discuss your results with your counselor</a:t>
            </a:r>
            <a:r>
              <a:rPr lang="en-US" sz="2000" dirty="0" smtClean="0"/>
              <a:t>.</a:t>
            </a:r>
            <a:endParaRPr lang="en-US" sz="2000" dirty="0"/>
          </a:p>
        </p:txBody>
      </p:sp>
      <p:sp>
        <p:nvSpPr>
          <p:cNvPr id="3" name="Content Placeholder 2"/>
          <p:cNvSpPr>
            <a:spLocks noGrp="1"/>
          </p:cNvSpPr>
          <p:nvPr>
            <p:ph idx="1"/>
          </p:nvPr>
        </p:nvSpPr>
        <p:spPr>
          <a:xfrm>
            <a:off x="228600" y="2438400"/>
            <a:ext cx="6096000" cy="4191000"/>
          </a:xfrm>
        </p:spPr>
        <p:txBody>
          <a:bodyPr/>
          <a:lstStyle/>
          <a:p>
            <a:pPr marL="0" indent="0">
              <a:buNone/>
            </a:pPr>
            <a:r>
              <a:rPr lang="en-US" sz="2000" b="1" dirty="0" smtClean="0"/>
              <a:t>Cleaning Up Oil Spills</a:t>
            </a:r>
          </a:p>
          <a:p>
            <a:pPr marL="0" indent="0">
              <a:buNone/>
            </a:pPr>
            <a:r>
              <a:rPr lang="en-US" sz="1600" dirty="0" smtClean="0"/>
              <a:t>When an oil spill occurs in an aquatic environment, the first step in the cleanup process is trying to control the oil and keep it from spreading to coastal areas where it would affect many wildlife species. Waterfowl are especially vulnerable to oil spills. The oil coats the birds’ feathers, causing their feathers to clump together and lose the ability to keep the birds insulated from the cold. Oil-soaked birds often freeze to death. Others die after consuming the toxins from the oil as they attempt to rid their feathers of the oil. At least a half million waterfowl die each year as a result of oil spills. In this experiment you can examine several methods that are used to clean up oil spills at sea and speculate upon which methods might work best to reduce the effects of the spill on waterfowl.</a:t>
            </a:r>
          </a:p>
        </p:txBody>
      </p:sp>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3c2</a:t>
            </a:r>
            <a:endParaRPr lang="en-US" sz="2400" dirty="0">
              <a:solidFill>
                <a:schemeClr val="bg1"/>
              </a:solidFill>
            </a:endParaRPr>
          </a:p>
        </p:txBody>
      </p:sp>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2452816"/>
            <a:ext cx="2489200" cy="3733800"/>
          </a:xfrm>
          <a:prstGeom prst="rect">
            <a:avLst/>
          </a:prstGeom>
        </p:spPr>
      </p:pic>
    </p:spTree>
    <p:extLst>
      <p:ext uri="{BB962C8B-B14F-4D97-AF65-F5344CB8AC3E}">
        <p14:creationId xmlns:p14="http://schemas.microsoft.com/office/powerpoint/2010/main" val="1661693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08637" y="1618735"/>
            <a:ext cx="7924800" cy="1219200"/>
          </a:xfrm>
        </p:spPr>
        <p:txBody>
          <a:bodyPr/>
          <a:lstStyle/>
          <a:p>
            <a:pPr marL="342900" indent="-342900">
              <a:buFont typeface="+mj-lt"/>
              <a:buAutoNum type="arabicPeriod" startAt="3"/>
            </a:pPr>
            <a:r>
              <a:rPr lang="en-US" sz="1800" dirty="0" smtClean="0"/>
              <a:t>Do ONE activity from seven of the following categories (using the activities in the merit badge pamphlet as the basis for planning and carrying out your projects):</a:t>
            </a:r>
            <a:endParaRPr lang="en-US" sz="1800" dirty="0"/>
          </a:p>
        </p:txBody>
      </p:sp>
      <p:sp>
        <p:nvSpPr>
          <p:cNvPr id="2" name="Content Placeholder 1"/>
          <p:cNvSpPr>
            <a:spLocks noGrp="1"/>
          </p:cNvSpPr>
          <p:nvPr>
            <p:ph idx="1"/>
          </p:nvPr>
        </p:nvSpPr>
        <p:spPr>
          <a:xfrm>
            <a:off x="908637" y="2819400"/>
            <a:ext cx="7315200" cy="3505200"/>
          </a:xfrm>
        </p:spPr>
        <p:txBody>
          <a:bodyPr>
            <a:normAutofit fontScale="77500" lnSpcReduction="20000"/>
          </a:bodyPr>
          <a:lstStyle/>
          <a:p>
            <a:pPr marL="822960" lvl="1" indent="-457200">
              <a:buFont typeface="+mj-lt"/>
              <a:buAutoNum type="alphaLcPeriod" startAt="6"/>
            </a:pPr>
            <a:r>
              <a:rPr lang="en-US" sz="2400" i="1" dirty="0" smtClean="0"/>
              <a:t>Pollution Prevention, Resource Recovery, and Conservation </a:t>
            </a:r>
            <a:endParaRPr lang="en-US" sz="2400" dirty="0" smtClean="0"/>
          </a:p>
          <a:p>
            <a:pPr marL="982980" lvl="2" indent="-342900">
              <a:buFont typeface="+mj-lt"/>
              <a:buAutoNum type="arabicPeriod"/>
            </a:pPr>
            <a:r>
              <a:rPr lang="en-US" sz="2300" dirty="0" smtClean="0"/>
              <a:t>Look around your home and determine 10 ways your family can help reduce pollution. Practice at least two of these methods for seven days and discuss with your counselor what you have learned. </a:t>
            </a:r>
          </a:p>
          <a:p>
            <a:pPr marL="982980" lvl="2" indent="-342900">
              <a:buFont typeface="+mj-lt"/>
              <a:buAutoNum type="arabicPeriod"/>
            </a:pPr>
            <a:r>
              <a:rPr lang="en-US" sz="2300" dirty="0" smtClean="0"/>
              <a:t>Determine 10 ways to conserve resources or use resources more efficiently in your home, at school, or at camp. Practice at least two of these methods for seven days and discuss with your counselor what you have learned. </a:t>
            </a:r>
          </a:p>
          <a:p>
            <a:pPr marL="982980" lvl="2" indent="-342900">
              <a:buFont typeface="+mj-lt"/>
              <a:buAutoNum type="arabicPeriod"/>
            </a:pPr>
            <a:r>
              <a:rPr lang="en-US" sz="2300" dirty="0" smtClean="0"/>
              <a:t>Perform an experiment on packaging materials to find out which ones are biodegradable. Discuss your conclusions with your counselor.</a:t>
            </a:r>
            <a:endParaRPr lang="en-US" dirty="0"/>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smtClean="0">
                <a:solidFill>
                  <a:schemeClr val="bg1"/>
                </a:solidFill>
              </a:rPr>
              <a:t>Environmental Science Merit Badge Requirements</a:t>
            </a:r>
            <a:endParaRPr lang="en-US" sz="2400" dirty="0">
              <a:solidFill>
                <a:schemeClr val="bg1"/>
              </a:solidFill>
            </a:endParaRPr>
          </a:p>
        </p:txBody>
      </p:sp>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4184" y="1210232"/>
            <a:ext cx="762000" cy="791687"/>
          </a:xfrm>
          <a:prstGeom prst="rect">
            <a:avLst/>
          </a:prstGeom>
        </p:spPr>
      </p:pic>
    </p:spTree>
    <p:extLst>
      <p:ext uri="{BB962C8B-B14F-4D97-AF65-F5344CB8AC3E}">
        <p14:creationId xmlns:p14="http://schemas.microsoft.com/office/powerpoint/2010/main" val="3142130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1242987"/>
            <a:ext cx="7885670" cy="1237456"/>
          </a:xfrm>
        </p:spPr>
        <p:txBody>
          <a:bodyPr/>
          <a:lstStyle/>
          <a:p>
            <a:r>
              <a:rPr lang="en-US" sz="2000" dirty="0"/>
              <a:t>Conduct an experiment to identify the methods that could be used to mediate (reduce) the effects of an oil spill on waterfowl. Discuss your results with your counselor</a:t>
            </a:r>
            <a:r>
              <a:rPr lang="en-US" sz="2000" dirty="0" smtClean="0"/>
              <a:t>.</a:t>
            </a:r>
            <a:endParaRPr lang="en-US" sz="2000" dirty="0"/>
          </a:p>
        </p:txBody>
      </p:sp>
      <p:sp>
        <p:nvSpPr>
          <p:cNvPr id="3" name="Content Placeholder 2"/>
          <p:cNvSpPr>
            <a:spLocks noGrp="1"/>
          </p:cNvSpPr>
          <p:nvPr>
            <p:ph idx="1"/>
          </p:nvPr>
        </p:nvSpPr>
        <p:spPr>
          <a:xfrm>
            <a:off x="228600" y="2438400"/>
            <a:ext cx="8686800" cy="4191000"/>
          </a:xfrm>
        </p:spPr>
        <p:txBody>
          <a:bodyPr/>
          <a:lstStyle/>
          <a:p>
            <a:pPr marL="0" indent="0">
              <a:buNone/>
            </a:pPr>
            <a:r>
              <a:rPr lang="en-US" sz="2000" b="1" dirty="0" smtClean="0"/>
              <a:t>Cleaning Up Oil Spills</a:t>
            </a:r>
          </a:p>
          <a:p>
            <a:pPr marL="0" indent="0">
              <a:buNone/>
            </a:pPr>
            <a:r>
              <a:rPr lang="en-US" sz="1600" b="1" dirty="0" smtClean="0"/>
              <a:t>Procedure</a:t>
            </a:r>
          </a:p>
          <a:p>
            <a:pPr marL="0" indent="0">
              <a:buNone/>
            </a:pPr>
            <a:r>
              <a:rPr lang="en-US" sz="1600" b="1" dirty="0" smtClean="0"/>
              <a:t>Step 1</a:t>
            </a:r>
            <a:r>
              <a:rPr lang="en-US" sz="1600" dirty="0" smtClean="0"/>
              <a:t> – Label four aluminum pie pans “A,” “B,” “C,” and “D.”</a:t>
            </a:r>
          </a:p>
          <a:p>
            <a:pPr marL="0" indent="0">
              <a:buNone/>
            </a:pPr>
            <a:r>
              <a:rPr lang="en-US" sz="1600" b="1" dirty="0" smtClean="0"/>
              <a:t>Step 2</a:t>
            </a:r>
            <a:r>
              <a:rPr lang="en-US" sz="1600" dirty="0" smtClean="0"/>
              <a:t> – Using a measuring cup, pour 1 cup of tap water into each pie plate.</a:t>
            </a:r>
          </a:p>
          <a:p>
            <a:pPr marL="0" indent="0">
              <a:buNone/>
            </a:pPr>
            <a:r>
              <a:rPr lang="en-US" sz="1600" b="1" dirty="0" smtClean="0"/>
              <a:t>Step 3</a:t>
            </a:r>
            <a:r>
              <a:rPr lang="en-US" sz="1600" dirty="0" smtClean="0"/>
              <a:t> – Measure 4 tablespoons of vegetable oil. Add 1 tablespoon of vegetable oil to the water in each pie plate.</a:t>
            </a:r>
          </a:p>
          <a:p>
            <a:pPr marL="0" indent="0">
              <a:buNone/>
            </a:pPr>
            <a:r>
              <a:rPr lang="en-US" sz="1600" b="1" dirty="0" smtClean="0"/>
              <a:t>Step 4</a:t>
            </a:r>
            <a:r>
              <a:rPr lang="en-US" sz="1600" dirty="0" smtClean="0"/>
              <a:t> – In Pan A, use a plastic spoon to stir the oil into the water. Then, using a straw, try to blow the oil into one part of the pan. Be careful not to touch the water with the straw.</a:t>
            </a:r>
          </a:p>
          <a:p>
            <a:pPr marL="0" indent="0">
              <a:buNone/>
            </a:pPr>
            <a:r>
              <a:rPr lang="en-US" sz="1600" b="1" dirty="0" smtClean="0"/>
              <a:t>Step 5</a:t>
            </a:r>
            <a:r>
              <a:rPr lang="en-US" sz="1600" dirty="0" smtClean="0"/>
              <a:t> – In pan B, stir the oil and use a piece of string to try to collect the oil and contain it in one area.</a:t>
            </a:r>
          </a:p>
          <a:p>
            <a:pPr marL="0" indent="0">
              <a:buNone/>
            </a:pPr>
            <a:r>
              <a:rPr lang="en-US" sz="1600" b="1" dirty="0" smtClean="0"/>
              <a:t>Step 6</a:t>
            </a:r>
            <a:r>
              <a:rPr lang="en-US" sz="1600" dirty="0" smtClean="0"/>
              <a:t> – Stir the oil in pan C. Using a paper towel, try to absorb the oil. Then use strips of newspaper, cotton balls, and fabric scraps to try to absorb the oil. Record and compare how well each material worked.</a:t>
            </a:r>
          </a:p>
          <a:p>
            <a:pPr marL="0" indent="0">
              <a:buNone/>
            </a:pPr>
            <a:r>
              <a:rPr lang="en-US" sz="1600" b="1" dirty="0" smtClean="0"/>
              <a:t>Step 7</a:t>
            </a:r>
            <a:r>
              <a:rPr lang="en-US" sz="1600" dirty="0" smtClean="0"/>
              <a:t> – Stir the oil in pan D, then add 1 teaspoon of liquid dishwashing detergent to the water in the pan.</a:t>
            </a:r>
            <a:endParaRPr lang="en-US" sz="1600" b="1" dirty="0" smtClean="0"/>
          </a:p>
        </p:txBody>
      </p:sp>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3c2</a:t>
            </a:r>
            <a:endParaRPr lang="en-US" sz="2400" dirty="0">
              <a:solidFill>
                <a:schemeClr val="bg1"/>
              </a:solidFill>
            </a:endParaRPr>
          </a:p>
        </p:txBody>
      </p:sp>
    </p:spTree>
    <p:extLst>
      <p:ext uri="{BB962C8B-B14F-4D97-AF65-F5344CB8AC3E}">
        <p14:creationId xmlns:p14="http://schemas.microsoft.com/office/powerpoint/2010/main" val="17875758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417638"/>
            <a:ext cx="8001000" cy="944562"/>
          </a:xfrm>
        </p:spPr>
        <p:txBody>
          <a:bodyPr/>
          <a:lstStyle/>
          <a:p>
            <a:r>
              <a:rPr lang="en-US" sz="2000" dirty="0"/>
              <a:t>Conduct an experiment to identify the methods that could be used to mediate (reduce) the effects of an oil spill on waterfowl. Discuss your results with your counselor.</a:t>
            </a:r>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3c2</a:t>
            </a:r>
            <a:endParaRPr lang="en-US" sz="2400" dirty="0">
              <a:solidFill>
                <a:schemeClr val="bg1"/>
              </a:solidFill>
            </a:endParaRPr>
          </a:p>
        </p:txBody>
      </p:sp>
      <p:sp>
        <p:nvSpPr>
          <p:cNvPr id="3" name="Content Placeholder 2"/>
          <p:cNvSpPr>
            <a:spLocks noGrp="1"/>
          </p:cNvSpPr>
          <p:nvPr>
            <p:ph idx="1"/>
          </p:nvPr>
        </p:nvSpPr>
        <p:spPr>
          <a:xfrm>
            <a:off x="228600" y="2438400"/>
            <a:ext cx="8610600" cy="4114800"/>
          </a:xfrm>
        </p:spPr>
        <p:txBody>
          <a:bodyPr/>
          <a:lstStyle/>
          <a:p>
            <a:pPr marL="0" indent="0">
              <a:buNone/>
            </a:pPr>
            <a:r>
              <a:rPr lang="en-US" sz="1600" b="1" dirty="0" smtClean="0"/>
              <a:t>Observations</a:t>
            </a:r>
          </a:p>
          <a:p>
            <a:pPr>
              <a:buFont typeface="+mj-lt"/>
              <a:buAutoNum type="arabicPeriod"/>
            </a:pPr>
            <a:r>
              <a:rPr lang="en-US" sz="1600" dirty="0" smtClean="0"/>
              <a:t>What happened to the oil and the water when you used a straw to blow the oil away? What conditions at sea might this represent that would make cleaning an oil spill more difficult?</a:t>
            </a:r>
          </a:p>
          <a:p>
            <a:pPr>
              <a:buFont typeface="+mj-lt"/>
              <a:buAutoNum type="arabicPeriod"/>
            </a:pPr>
            <a:r>
              <a:rPr lang="en-US" sz="1600" dirty="0" smtClean="0"/>
              <a:t>How well did the string work to contain the oil in pan B?</a:t>
            </a:r>
          </a:p>
          <a:p>
            <a:pPr>
              <a:buFont typeface="+mj-lt"/>
              <a:buAutoNum type="arabicPeriod"/>
            </a:pPr>
            <a:r>
              <a:rPr lang="en-US" sz="1600" dirty="0" smtClean="0"/>
              <a:t>Which of the materials used in pan C worked best to absorb the oil?</a:t>
            </a:r>
          </a:p>
          <a:p>
            <a:pPr>
              <a:buFont typeface="+mj-lt"/>
              <a:buAutoNum type="arabicPeriod"/>
            </a:pPr>
            <a:r>
              <a:rPr lang="en-US" sz="1600" dirty="0" smtClean="0"/>
              <a:t>What happened when you added liquid dishwashing detergent to pan D? Can you explain why?</a:t>
            </a:r>
          </a:p>
          <a:p>
            <a:pPr marL="0" indent="0">
              <a:buNone/>
            </a:pPr>
            <a:r>
              <a:rPr lang="en-US" sz="1600" b="1" dirty="0" smtClean="0"/>
              <a:t>Conclusions</a:t>
            </a:r>
          </a:p>
          <a:p>
            <a:pPr marL="0" indent="0">
              <a:buNone/>
            </a:pPr>
            <a:r>
              <a:rPr lang="en-US" sz="1600" dirty="0" smtClean="0"/>
              <a:t>Scientists have developed many methods to clean up oil spills. In this experiment, you explored several. Explain which treatment worked best to clean up your oil spill. Would this type of treatment be practical in an actual spill at sea? Consider how cleanup methods might affect waterfowl and other organisms. Is a treatment better or worse for them than the effects of the spill itself? Compare the methods you used with the methods in real life explained in the next seven slides. </a:t>
            </a:r>
            <a:endParaRPr lang="en-US" sz="1600" b="1" dirty="0"/>
          </a:p>
        </p:txBody>
      </p:sp>
    </p:spTree>
    <p:extLst>
      <p:ext uri="{BB962C8B-B14F-4D97-AF65-F5344CB8AC3E}">
        <p14:creationId xmlns:p14="http://schemas.microsoft.com/office/powerpoint/2010/main" val="4379907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3c2</a:t>
            </a:r>
            <a:endParaRPr lang="en-US" sz="2400" dirty="0">
              <a:solidFill>
                <a:schemeClr val="bg1"/>
              </a:solidFill>
            </a:endParaRPr>
          </a:p>
        </p:txBody>
      </p:sp>
      <p:sp>
        <p:nvSpPr>
          <p:cNvPr id="4" name="Title 3"/>
          <p:cNvSpPr>
            <a:spLocks noGrp="1"/>
          </p:cNvSpPr>
          <p:nvPr>
            <p:ph type="title"/>
          </p:nvPr>
        </p:nvSpPr>
        <p:spPr>
          <a:xfrm>
            <a:off x="228600" y="1238250"/>
            <a:ext cx="8001000" cy="715962"/>
          </a:xfrm>
        </p:spPr>
        <p:txBody>
          <a:bodyPr/>
          <a:lstStyle/>
          <a:p>
            <a:r>
              <a:rPr lang="en-US" sz="2400" dirty="0" smtClean="0"/>
              <a:t>Methods of Oil-Spill Cleanup</a:t>
            </a:r>
            <a:endParaRPr lang="en-US" sz="2400" dirty="0"/>
          </a:p>
        </p:txBody>
      </p:sp>
      <p:sp>
        <p:nvSpPr>
          <p:cNvPr id="5" name="Content Placeholder 4"/>
          <p:cNvSpPr>
            <a:spLocks noGrp="1"/>
          </p:cNvSpPr>
          <p:nvPr>
            <p:ph idx="1"/>
          </p:nvPr>
        </p:nvSpPr>
        <p:spPr>
          <a:xfrm>
            <a:off x="228600" y="3886200"/>
            <a:ext cx="8686800" cy="2743200"/>
          </a:xfrm>
        </p:spPr>
        <p:txBody>
          <a:bodyPr/>
          <a:lstStyle/>
          <a:p>
            <a:r>
              <a:rPr lang="en-US" sz="2000" b="1" dirty="0" smtClean="0"/>
              <a:t>Bioremediation</a:t>
            </a:r>
            <a:r>
              <a:rPr lang="en-US" sz="2000" dirty="0" smtClean="0"/>
              <a:t> is the use of microorganisms, fungi or bacteria, to decompose pollutants into simpler compounds.</a:t>
            </a:r>
          </a:p>
          <a:p>
            <a:r>
              <a:rPr lang="en-US" sz="2000" dirty="0" smtClean="0"/>
              <a:t>Microbes </a:t>
            </a:r>
            <a:r>
              <a:rPr lang="en-US" sz="2000" dirty="0"/>
              <a:t>break down the different substances into water, carbon dioxide, and other compounds.</a:t>
            </a:r>
          </a:p>
          <a:p>
            <a:r>
              <a:rPr lang="en-US" sz="2000" dirty="0" smtClean="0"/>
              <a:t>It is may be augmented by using fertilizers to increase the population of oil-eating microbes.</a:t>
            </a:r>
          </a:p>
          <a:p>
            <a:r>
              <a:rPr lang="en-US" sz="2000" dirty="0" smtClean="0"/>
              <a:t>Bioremediation </a:t>
            </a:r>
            <a:r>
              <a:rPr lang="en-US" sz="2000" dirty="0"/>
              <a:t>is a cost effective alternative but is a </a:t>
            </a:r>
            <a:r>
              <a:rPr lang="en-US" sz="2000" dirty="0" smtClean="0"/>
              <a:t>very slow </a:t>
            </a:r>
            <a:r>
              <a:rPr lang="en-US" sz="2000" dirty="0"/>
              <a:t>process, sometimes taking weeks to months for results</a:t>
            </a:r>
            <a:r>
              <a:rPr lang="en-US" sz="2000" dirty="0" smtClean="0"/>
              <a:t>.</a:t>
            </a:r>
            <a:endParaRPr lang="en-US" sz="2000"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859" t="18267" r="3605" b="38309"/>
          <a:stretch/>
        </p:blipFill>
        <p:spPr>
          <a:xfrm>
            <a:off x="1600200" y="1905000"/>
            <a:ext cx="5562601" cy="1981200"/>
          </a:xfrm>
          <a:prstGeom prst="rect">
            <a:avLst/>
          </a:prstGeom>
        </p:spPr>
      </p:pic>
    </p:spTree>
    <p:extLst>
      <p:ext uri="{BB962C8B-B14F-4D97-AF65-F5344CB8AC3E}">
        <p14:creationId xmlns:p14="http://schemas.microsoft.com/office/powerpoint/2010/main" val="16906342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3c2</a:t>
            </a:r>
            <a:endParaRPr lang="en-US" sz="2400" dirty="0">
              <a:solidFill>
                <a:schemeClr val="bg1"/>
              </a:solidFill>
            </a:endParaRPr>
          </a:p>
        </p:txBody>
      </p:sp>
      <p:sp>
        <p:nvSpPr>
          <p:cNvPr id="4" name="Title 3"/>
          <p:cNvSpPr>
            <a:spLocks noGrp="1"/>
          </p:cNvSpPr>
          <p:nvPr>
            <p:ph type="title"/>
          </p:nvPr>
        </p:nvSpPr>
        <p:spPr>
          <a:xfrm>
            <a:off x="228600" y="1371600"/>
            <a:ext cx="8001000" cy="473676"/>
          </a:xfrm>
        </p:spPr>
        <p:txBody>
          <a:bodyPr/>
          <a:lstStyle/>
          <a:p>
            <a:r>
              <a:rPr lang="en-US" sz="2400" dirty="0" smtClean="0"/>
              <a:t>Methods of Oil-Spill Cleanup</a:t>
            </a:r>
            <a:endParaRPr lang="en-US" sz="2400" dirty="0"/>
          </a:p>
        </p:txBody>
      </p:sp>
      <p:sp>
        <p:nvSpPr>
          <p:cNvPr id="5" name="Content Placeholder 4"/>
          <p:cNvSpPr>
            <a:spLocks noGrp="1"/>
          </p:cNvSpPr>
          <p:nvPr>
            <p:ph idx="1"/>
          </p:nvPr>
        </p:nvSpPr>
        <p:spPr>
          <a:xfrm>
            <a:off x="228600" y="1965324"/>
            <a:ext cx="5029200" cy="4664076"/>
          </a:xfrm>
        </p:spPr>
        <p:txBody>
          <a:bodyPr/>
          <a:lstStyle/>
          <a:p>
            <a:r>
              <a:rPr lang="en-US" sz="1600" b="1" dirty="0" smtClean="0"/>
              <a:t>Oil Booms - </a:t>
            </a:r>
            <a:r>
              <a:rPr lang="en-US" sz="1600" dirty="0" smtClean="0"/>
              <a:t>The use of oil booms is a very simple and popular method of controlling oil spills. </a:t>
            </a:r>
          </a:p>
          <a:p>
            <a:pPr lvl="1"/>
            <a:r>
              <a:rPr lang="en-US" sz="1600" dirty="0" smtClean="0"/>
              <a:t>Equipment called containment booms acts like a fence to prevent the oil from further spreading or floating away. </a:t>
            </a:r>
          </a:p>
          <a:p>
            <a:pPr lvl="1"/>
            <a:r>
              <a:rPr lang="en-US" sz="1600" dirty="0" smtClean="0"/>
              <a:t>Booms float on the water surface. </a:t>
            </a:r>
          </a:p>
          <a:p>
            <a:pPr lvl="1"/>
            <a:r>
              <a:rPr lang="en-US" sz="1600" dirty="0" smtClean="0"/>
              <a:t>Connected sections of the boom are placed around the area of the oil spill until it is totally surrounded and contained.</a:t>
            </a:r>
          </a:p>
          <a:p>
            <a:r>
              <a:rPr lang="en-US" sz="1600" dirty="0" smtClean="0"/>
              <a:t>This </a:t>
            </a:r>
            <a:r>
              <a:rPr lang="en-US" sz="1600" dirty="0"/>
              <a:t>method is </a:t>
            </a:r>
            <a:r>
              <a:rPr lang="en-US" sz="1600" dirty="0" smtClean="0"/>
              <a:t>effective </a:t>
            </a:r>
            <a:r>
              <a:rPr lang="en-US" sz="1600" dirty="0"/>
              <a:t>only when the oil is in one </a:t>
            </a:r>
            <a:r>
              <a:rPr lang="en-US" sz="1600" dirty="0" smtClean="0"/>
              <a:t>spot.</a:t>
            </a:r>
          </a:p>
          <a:p>
            <a:r>
              <a:rPr lang="en-US" sz="1600" dirty="0" smtClean="0"/>
              <a:t>It </a:t>
            </a:r>
            <a:r>
              <a:rPr lang="en-US" sz="1600" dirty="0"/>
              <a:t>works when the spill is accessible within a few hours of taking place, otherwise, the area of the spill becomes too large to </a:t>
            </a:r>
            <a:r>
              <a:rPr lang="en-US" sz="1600" dirty="0" smtClean="0"/>
              <a:t>manage.</a:t>
            </a:r>
          </a:p>
          <a:p>
            <a:r>
              <a:rPr lang="en-US" sz="1600" dirty="0" smtClean="0"/>
              <a:t>It </a:t>
            </a:r>
            <a:r>
              <a:rPr lang="en-US" sz="1600" dirty="0"/>
              <a:t>cannot be successfully employed under rough sea waves, high wind velocities or fluctuating tides.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2057400"/>
            <a:ext cx="3682544" cy="2759076"/>
          </a:xfrm>
          <a:prstGeom prst="rect">
            <a:avLst/>
          </a:prstGeom>
        </p:spPr>
      </p:pic>
    </p:spTree>
    <p:extLst>
      <p:ext uri="{BB962C8B-B14F-4D97-AF65-F5344CB8AC3E}">
        <p14:creationId xmlns:p14="http://schemas.microsoft.com/office/powerpoint/2010/main" val="24607895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3c2</a:t>
            </a:r>
            <a:endParaRPr lang="en-US" sz="2400" dirty="0">
              <a:solidFill>
                <a:schemeClr val="bg1"/>
              </a:solidFill>
            </a:endParaRPr>
          </a:p>
        </p:txBody>
      </p:sp>
      <p:sp>
        <p:nvSpPr>
          <p:cNvPr id="4" name="Title 3"/>
          <p:cNvSpPr>
            <a:spLocks noGrp="1"/>
          </p:cNvSpPr>
          <p:nvPr>
            <p:ph type="title"/>
          </p:nvPr>
        </p:nvSpPr>
        <p:spPr>
          <a:xfrm>
            <a:off x="228600" y="1238250"/>
            <a:ext cx="8001000" cy="715962"/>
          </a:xfrm>
        </p:spPr>
        <p:txBody>
          <a:bodyPr/>
          <a:lstStyle/>
          <a:p>
            <a:r>
              <a:rPr lang="en-US" sz="2400" dirty="0" smtClean="0"/>
              <a:t>Methods of Oil-Spill Cleanup</a:t>
            </a:r>
            <a:endParaRPr lang="en-US" sz="2400" dirty="0"/>
          </a:p>
        </p:txBody>
      </p:sp>
      <p:sp>
        <p:nvSpPr>
          <p:cNvPr id="5" name="Content Placeholder 4"/>
          <p:cNvSpPr>
            <a:spLocks noGrp="1"/>
          </p:cNvSpPr>
          <p:nvPr>
            <p:ph idx="1"/>
          </p:nvPr>
        </p:nvSpPr>
        <p:spPr>
          <a:xfrm>
            <a:off x="228600" y="1828800"/>
            <a:ext cx="6248400" cy="4800600"/>
          </a:xfrm>
        </p:spPr>
        <p:txBody>
          <a:bodyPr/>
          <a:lstStyle/>
          <a:p>
            <a:r>
              <a:rPr lang="en-US" sz="1600" b="1" dirty="0" smtClean="0"/>
              <a:t>Chemical</a:t>
            </a:r>
            <a:r>
              <a:rPr lang="en-US" sz="1600" dirty="0" smtClean="0"/>
              <a:t> </a:t>
            </a:r>
            <a:r>
              <a:rPr lang="en-US" sz="1600" b="1" dirty="0" smtClean="0"/>
              <a:t>Dispersants - </a:t>
            </a:r>
            <a:r>
              <a:rPr lang="en-US" sz="1600" dirty="0" smtClean="0"/>
              <a:t>When </a:t>
            </a:r>
            <a:r>
              <a:rPr lang="en-US" sz="1600" dirty="0"/>
              <a:t>the spilled oil cannot be contained by using booms, the only option left is to accelerate the disintegration of oil. </a:t>
            </a:r>
            <a:endParaRPr lang="en-US" sz="1600" dirty="0" smtClean="0"/>
          </a:p>
          <a:p>
            <a:pPr lvl="1"/>
            <a:r>
              <a:rPr lang="en-US" sz="1600" dirty="0" smtClean="0"/>
              <a:t>Dispersal agents are </a:t>
            </a:r>
            <a:r>
              <a:rPr lang="en-US" sz="1600" dirty="0"/>
              <a:t>chemicals that are sprayed upon the spill with the help of aircraft and boats, which aid the natural breakdown of oil </a:t>
            </a:r>
            <a:r>
              <a:rPr lang="en-US" sz="1600" dirty="0" smtClean="0"/>
              <a:t>components.</a:t>
            </a:r>
          </a:p>
          <a:p>
            <a:pPr lvl="1"/>
            <a:r>
              <a:rPr lang="en-US" sz="1600" dirty="0" smtClean="0"/>
              <a:t>They </a:t>
            </a:r>
            <a:r>
              <a:rPr lang="en-US" sz="1600" dirty="0"/>
              <a:t>allow the oil to chemically bond with water by increasing the surface area of each molecule. This ensures that the slick does not travel over the surface of the water, and is easier to degrade by microbes.</a:t>
            </a:r>
          </a:p>
          <a:p>
            <a:r>
              <a:rPr lang="en-US" sz="1600" dirty="0" smtClean="0"/>
              <a:t>It </a:t>
            </a:r>
            <a:r>
              <a:rPr lang="en-US" sz="1600" dirty="0"/>
              <a:t>can effectively be used for spills over large areas.</a:t>
            </a:r>
          </a:p>
          <a:p>
            <a:r>
              <a:rPr lang="en-US" sz="1600" dirty="0"/>
              <a:t>Use of dispersants can create </a:t>
            </a:r>
            <a:r>
              <a:rPr lang="en-US" sz="1600" dirty="0" err="1"/>
              <a:t>tarballs</a:t>
            </a:r>
            <a:r>
              <a:rPr lang="en-US" sz="1600" dirty="0"/>
              <a:t>. As the oil combines with water, it also gets mixed with sand and debris present in the water. This results in the formation of large tar balls floating on the surface of the water, which often find their way to the shores.</a:t>
            </a:r>
          </a:p>
          <a:p>
            <a:r>
              <a:rPr lang="en-US" sz="1600" dirty="0"/>
              <a:t>The toxicity of dispersants can affect marine organisms, especially the non-mobile ones such as corals and seagrass.</a:t>
            </a:r>
          </a:p>
          <a:p>
            <a:endParaRPr lang="en-US" sz="2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200" y="2362200"/>
            <a:ext cx="2369159" cy="3554627"/>
          </a:xfrm>
          <a:prstGeom prst="rect">
            <a:avLst/>
          </a:prstGeom>
        </p:spPr>
      </p:pic>
    </p:spTree>
    <p:extLst>
      <p:ext uri="{BB962C8B-B14F-4D97-AF65-F5344CB8AC3E}">
        <p14:creationId xmlns:p14="http://schemas.microsoft.com/office/powerpoint/2010/main" val="31761374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3c2</a:t>
            </a:r>
            <a:endParaRPr lang="en-US" sz="2400" dirty="0">
              <a:solidFill>
                <a:schemeClr val="bg1"/>
              </a:solidFill>
            </a:endParaRPr>
          </a:p>
        </p:txBody>
      </p:sp>
      <p:sp>
        <p:nvSpPr>
          <p:cNvPr id="4" name="Title 3"/>
          <p:cNvSpPr>
            <a:spLocks noGrp="1"/>
          </p:cNvSpPr>
          <p:nvPr>
            <p:ph type="title"/>
          </p:nvPr>
        </p:nvSpPr>
        <p:spPr>
          <a:xfrm>
            <a:off x="228600" y="1238250"/>
            <a:ext cx="8001000" cy="715962"/>
          </a:xfrm>
        </p:spPr>
        <p:txBody>
          <a:bodyPr/>
          <a:lstStyle/>
          <a:p>
            <a:r>
              <a:rPr lang="en-US" sz="2400" dirty="0" smtClean="0"/>
              <a:t>Methods of Oil-Spill Cleanup</a:t>
            </a:r>
            <a:endParaRPr lang="en-US" sz="2400" dirty="0"/>
          </a:p>
        </p:txBody>
      </p:sp>
      <p:sp>
        <p:nvSpPr>
          <p:cNvPr id="5" name="Content Placeholder 4"/>
          <p:cNvSpPr>
            <a:spLocks noGrp="1"/>
          </p:cNvSpPr>
          <p:nvPr>
            <p:ph idx="1"/>
          </p:nvPr>
        </p:nvSpPr>
        <p:spPr>
          <a:xfrm>
            <a:off x="228600" y="1828800"/>
            <a:ext cx="4876800" cy="4800600"/>
          </a:xfrm>
        </p:spPr>
        <p:txBody>
          <a:bodyPr/>
          <a:lstStyle/>
          <a:p>
            <a:r>
              <a:rPr lang="en-US" sz="1600" b="1" dirty="0"/>
              <a:t>Hot Water </a:t>
            </a:r>
            <a:r>
              <a:rPr lang="en-US" sz="1600" b="1" dirty="0" smtClean="0"/>
              <a:t>Washing - </a:t>
            </a:r>
            <a:r>
              <a:rPr lang="en-US" sz="1600" dirty="0" smtClean="0"/>
              <a:t>This </a:t>
            </a:r>
            <a:r>
              <a:rPr lang="en-US" sz="1600" dirty="0"/>
              <a:t>procedure is mainly used in situations where the oil is inaccessible to methods of mechanical removal such as using booms and skimmers. It is used to dislodge the trapped and weathered oil from locations which are generally inaccessible to machinery.</a:t>
            </a:r>
          </a:p>
          <a:p>
            <a:pPr lvl="1"/>
            <a:r>
              <a:rPr lang="en-US" sz="1600" dirty="0"/>
              <a:t>Water heaters are used to heat up water to around 170°C, which is then sprayed by hand with high-pressure wands or nozzles. The oil is thus flushed to the water surface, which can be collected with skimmers or sorbents.</a:t>
            </a:r>
          </a:p>
          <a:p>
            <a:r>
              <a:rPr lang="en-US" sz="1600" dirty="0" smtClean="0"/>
              <a:t>The </a:t>
            </a:r>
            <a:r>
              <a:rPr lang="en-US" sz="1600" dirty="0"/>
              <a:t>released oil must be immediately and adequately recovered to prevent any further contamination.</a:t>
            </a:r>
          </a:p>
          <a:p>
            <a:r>
              <a:rPr lang="en-US" sz="1600" dirty="0"/>
              <a:t>Organisms </a:t>
            </a:r>
            <a:r>
              <a:rPr lang="en-US" sz="1600" dirty="0" smtClean="0"/>
              <a:t>in </a:t>
            </a:r>
            <a:r>
              <a:rPr lang="en-US" sz="1600" dirty="0"/>
              <a:t>the direct spray zone </a:t>
            </a:r>
            <a:r>
              <a:rPr lang="en-US" sz="1600" dirty="0" smtClean="0"/>
              <a:t>are “cooked” </a:t>
            </a:r>
            <a:r>
              <a:rPr lang="en-US" sz="1600" dirty="0"/>
              <a:t>by the hot </a:t>
            </a:r>
            <a:r>
              <a:rPr lang="en-US" sz="1600" dirty="0" smtClean="0"/>
              <a:t>water leaving beaches sterile.</a:t>
            </a:r>
            <a:endParaRPr lang="en-US" sz="16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686" y="2819400"/>
            <a:ext cx="3843020" cy="2590800"/>
          </a:xfrm>
          <a:prstGeom prst="rect">
            <a:avLst/>
          </a:prstGeom>
        </p:spPr>
      </p:pic>
    </p:spTree>
    <p:extLst>
      <p:ext uri="{BB962C8B-B14F-4D97-AF65-F5344CB8AC3E}">
        <p14:creationId xmlns:p14="http://schemas.microsoft.com/office/powerpoint/2010/main" val="17187873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3c2</a:t>
            </a:r>
            <a:endParaRPr lang="en-US" sz="2400" dirty="0">
              <a:solidFill>
                <a:schemeClr val="bg1"/>
              </a:solidFill>
            </a:endParaRPr>
          </a:p>
        </p:txBody>
      </p:sp>
      <p:sp>
        <p:nvSpPr>
          <p:cNvPr id="4" name="Title 3"/>
          <p:cNvSpPr>
            <a:spLocks noGrp="1"/>
          </p:cNvSpPr>
          <p:nvPr>
            <p:ph type="title"/>
          </p:nvPr>
        </p:nvSpPr>
        <p:spPr>
          <a:xfrm>
            <a:off x="228600" y="1238250"/>
            <a:ext cx="8001000" cy="715962"/>
          </a:xfrm>
        </p:spPr>
        <p:txBody>
          <a:bodyPr/>
          <a:lstStyle/>
          <a:p>
            <a:r>
              <a:rPr lang="en-US" sz="2400" dirty="0" smtClean="0"/>
              <a:t>Methods of Oil-Spill Cleanup</a:t>
            </a:r>
            <a:endParaRPr lang="en-US" sz="2400" dirty="0"/>
          </a:p>
        </p:txBody>
      </p:sp>
      <p:sp>
        <p:nvSpPr>
          <p:cNvPr id="5" name="Content Placeholder 4"/>
          <p:cNvSpPr>
            <a:spLocks noGrp="1"/>
          </p:cNvSpPr>
          <p:nvPr>
            <p:ph idx="1"/>
          </p:nvPr>
        </p:nvSpPr>
        <p:spPr>
          <a:xfrm>
            <a:off x="228600" y="1954212"/>
            <a:ext cx="4114800" cy="4675188"/>
          </a:xfrm>
        </p:spPr>
        <p:txBody>
          <a:bodyPr/>
          <a:lstStyle/>
          <a:p>
            <a:r>
              <a:rPr lang="en-US" sz="1600" b="1" dirty="0"/>
              <a:t>Burning </a:t>
            </a:r>
            <a:r>
              <a:rPr lang="en-US" sz="1600" b="1" dirty="0" smtClean="0"/>
              <a:t>In-situ - </a:t>
            </a:r>
            <a:r>
              <a:rPr lang="en-US" sz="1600" dirty="0" smtClean="0"/>
              <a:t>In </a:t>
            </a:r>
            <a:r>
              <a:rPr lang="en-US" sz="1600" dirty="0"/>
              <a:t>this method, the oil floating on the surface is ignited to burn it off. </a:t>
            </a:r>
            <a:endParaRPr lang="en-US" sz="1600" dirty="0" smtClean="0"/>
          </a:p>
          <a:p>
            <a:r>
              <a:rPr lang="en-US" sz="1600" dirty="0" smtClean="0"/>
              <a:t>Burning </a:t>
            </a:r>
            <a:r>
              <a:rPr lang="en-US" sz="1600" dirty="0"/>
              <a:t>of oil can effectively remove up to 98% of an oil spill, which is more than most of the other methods.</a:t>
            </a:r>
          </a:p>
          <a:p>
            <a:r>
              <a:rPr lang="en-US" sz="1600" dirty="0" smtClean="0"/>
              <a:t>The </a:t>
            </a:r>
            <a:r>
              <a:rPr lang="en-US" sz="1600" dirty="0"/>
              <a:t>toxic fumes released from the burning can cause significant damage to the environment as well as marine life.</a:t>
            </a:r>
          </a:p>
          <a:p>
            <a:r>
              <a:rPr lang="en-US" sz="1600" dirty="0"/>
              <a:t>The procedure works on spills that are relatively fresh before the oil spreads to a larger area and decreases in thickness.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800" y="2035776"/>
            <a:ext cx="4156321" cy="2770188"/>
          </a:xfrm>
          <a:prstGeom prst="rect">
            <a:avLst/>
          </a:prstGeom>
        </p:spPr>
      </p:pic>
    </p:spTree>
    <p:extLst>
      <p:ext uri="{BB962C8B-B14F-4D97-AF65-F5344CB8AC3E}">
        <p14:creationId xmlns:p14="http://schemas.microsoft.com/office/powerpoint/2010/main" val="3011454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3c2</a:t>
            </a:r>
            <a:endParaRPr lang="en-US" sz="2400" dirty="0">
              <a:solidFill>
                <a:schemeClr val="bg1"/>
              </a:solidFill>
            </a:endParaRPr>
          </a:p>
        </p:txBody>
      </p:sp>
      <p:sp>
        <p:nvSpPr>
          <p:cNvPr id="4" name="Title 3"/>
          <p:cNvSpPr>
            <a:spLocks noGrp="1"/>
          </p:cNvSpPr>
          <p:nvPr>
            <p:ph type="title"/>
          </p:nvPr>
        </p:nvSpPr>
        <p:spPr>
          <a:xfrm>
            <a:off x="228600" y="1238250"/>
            <a:ext cx="8001000" cy="715962"/>
          </a:xfrm>
        </p:spPr>
        <p:txBody>
          <a:bodyPr/>
          <a:lstStyle/>
          <a:p>
            <a:r>
              <a:rPr lang="en-US" sz="2400" dirty="0" smtClean="0"/>
              <a:t>Methods of Oil-Spill Cleanup</a:t>
            </a:r>
            <a:endParaRPr lang="en-US" sz="2400" dirty="0"/>
          </a:p>
        </p:txBody>
      </p:sp>
      <p:sp>
        <p:nvSpPr>
          <p:cNvPr id="5" name="Content Placeholder 4"/>
          <p:cNvSpPr>
            <a:spLocks noGrp="1"/>
          </p:cNvSpPr>
          <p:nvPr>
            <p:ph idx="1"/>
          </p:nvPr>
        </p:nvSpPr>
        <p:spPr>
          <a:xfrm>
            <a:off x="228600" y="1954212"/>
            <a:ext cx="5029200" cy="4675188"/>
          </a:xfrm>
        </p:spPr>
        <p:txBody>
          <a:bodyPr/>
          <a:lstStyle/>
          <a:p>
            <a:r>
              <a:rPr lang="en-US" sz="1600" b="1" dirty="0" smtClean="0"/>
              <a:t>Skimmers - </a:t>
            </a:r>
            <a:r>
              <a:rPr lang="en-US" sz="1600" dirty="0" smtClean="0"/>
              <a:t>Once </a:t>
            </a:r>
            <a:r>
              <a:rPr lang="en-US" sz="1600" dirty="0"/>
              <a:t>the oil has been confined by using oil booms, skimmers or oil scoops can be deployed onto boats to remove the contaminants from the water surface. </a:t>
            </a:r>
            <a:endParaRPr lang="en-US" sz="1600" dirty="0" smtClean="0"/>
          </a:p>
          <a:p>
            <a:pPr lvl="1"/>
            <a:r>
              <a:rPr lang="en-US" sz="1600" dirty="0" smtClean="0"/>
              <a:t>Skimmers </a:t>
            </a:r>
            <a:r>
              <a:rPr lang="en-US" sz="1600" dirty="0"/>
              <a:t>are machines specially designed to suck up the oil from the water surface like a vacuum cleaner. </a:t>
            </a:r>
            <a:endParaRPr lang="en-US" sz="1600" dirty="0" smtClean="0"/>
          </a:p>
          <a:p>
            <a:pPr lvl="1"/>
            <a:r>
              <a:rPr lang="en-US" sz="1600" dirty="0" smtClean="0"/>
              <a:t>They </a:t>
            </a:r>
            <a:r>
              <a:rPr lang="en-US" sz="1600" dirty="0"/>
              <a:t>are used to physically separate the oil from the water so that it can be collected and processed for re-use.</a:t>
            </a:r>
          </a:p>
          <a:p>
            <a:r>
              <a:rPr lang="en-US" sz="1600" dirty="0" smtClean="0"/>
              <a:t>Skimmers </a:t>
            </a:r>
            <a:r>
              <a:rPr lang="en-US" sz="1600" dirty="0"/>
              <a:t>can be used to effectively recover most of the spilt oil, so it is economically viable.</a:t>
            </a:r>
          </a:p>
          <a:p>
            <a:r>
              <a:rPr lang="en-US" sz="1600" dirty="0"/>
              <a:t>The presence of debris poses a major roadblock to this technique, as skimmers can get clogged easily.</a:t>
            </a:r>
          </a:p>
          <a:p>
            <a:endParaRPr lang="en-US" sz="20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057400"/>
            <a:ext cx="3200400" cy="4267200"/>
          </a:xfrm>
          <a:prstGeom prst="rect">
            <a:avLst/>
          </a:prstGeom>
        </p:spPr>
      </p:pic>
    </p:spTree>
    <p:extLst>
      <p:ext uri="{BB962C8B-B14F-4D97-AF65-F5344CB8AC3E}">
        <p14:creationId xmlns:p14="http://schemas.microsoft.com/office/powerpoint/2010/main" val="17800393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3c2</a:t>
            </a:r>
            <a:endParaRPr lang="en-US" sz="2400" dirty="0">
              <a:solidFill>
                <a:schemeClr val="bg1"/>
              </a:solidFill>
            </a:endParaRPr>
          </a:p>
        </p:txBody>
      </p:sp>
      <p:sp>
        <p:nvSpPr>
          <p:cNvPr id="4" name="Title 3"/>
          <p:cNvSpPr>
            <a:spLocks noGrp="1"/>
          </p:cNvSpPr>
          <p:nvPr>
            <p:ph type="title"/>
          </p:nvPr>
        </p:nvSpPr>
        <p:spPr>
          <a:xfrm>
            <a:off x="251254" y="1138428"/>
            <a:ext cx="8001000" cy="715962"/>
          </a:xfrm>
        </p:spPr>
        <p:txBody>
          <a:bodyPr/>
          <a:lstStyle/>
          <a:p>
            <a:r>
              <a:rPr lang="en-US" sz="2400" dirty="0" smtClean="0"/>
              <a:t>Methods of Oil-Spill Cleanup</a:t>
            </a:r>
            <a:endParaRPr lang="en-US" sz="2400" dirty="0"/>
          </a:p>
        </p:txBody>
      </p:sp>
      <p:sp>
        <p:nvSpPr>
          <p:cNvPr id="5" name="Content Placeholder 4"/>
          <p:cNvSpPr>
            <a:spLocks noGrp="1"/>
          </p:cNvSpPr>
          <p:nvPr>
            <p:ph idx="1"/>
          </p:nvPr>
        </p:nvSpPr>
        <p:spPr>
          <a:xfrm>
            <a:off x="228600" y="1676400"/>
            <a:ext cx="5660334" cy="5181600"/>
          </a:xfrm>
        </p:spPr>
        <p:txBody>
          <a:bodyPr/>
          <a:lstStyle/>
          <a:p>
            <a:r>
              <a:rPr lang="en-US" sz="1600" b="1" dirty="0" smtClean="0"/>
              <a:t>Sorbents - </a:t>
            </a:r>
            <a:r>
              <a:rPr lang="en-US" sz="1600" dirty="0" smtClean="0"/>
              <a:t>Sorbents </a:t>
            </a:r>
            <a:r>
              <a:rPr lang="en-US" sz="1600" dirty="0"/>
              <a:t>are materials that soak up liquids by either absorption (pulling in through pores) or adsorption (forming a layer on the surface). </a:t>
            </a:r>
            <a:endParaRPr lang="en-US" sz="1600" dirty="0" smtClean="0"/>
          </a:p>
          <a:p>
            <a:pPr lvl="1"/>
            <a:r>
              <a:rPr lang="en-US" sz="1600" dirty="0" smtClean="0"/>
              <a:t>Both </a:t>
            </a:r>
            <a:r>
              <a:rPr lang="en-US" sz="1600" dirty="0"/>
              <a:t>these properties make the process of clean-up much easier. </a:t>
            </a:r>
            <a:endParaRPr lang="en-US" sz="1600" dirty="0" smtClean="0"/>
          </a:p>
          <a:p>
            <a:pPr lvl="1"/>
            <a:r>
              <a:rPr lang="en-US" sz="1600" dirty="0" smtClean="0"/>
              <a:t>Materials </a:t>
            </a:r>
            <a:r>
              <a:rPr lang="en-US" sz="1600" dirty="0"/>
              <a:t>commonly used as oil sorbents are </a:t>
            </a:r>
            <a:r>
              <a:rPr lang="en-US" sz="1600" dirty="0" smtClean="0"/>
              <a:t>engineered polymers, peat </a:t>
            </a:r>
            <a:r>
              <a:rPr lang="en-US" sz="1600" dirty="0"/>
              <a:t>moss, straw or vermiculite.</a:t>
            </a:r>
          </a:p>
          <a:p>
            <a:r>
              <a:rPr lang="en-US" sz="1600" dirty="0" smtClean="0"/>
              <a:t>The </a:t>
            </a:r>
            <a:r>
              <a:rPr lang="en-US" sz="1600" dirty="0"/>
              <a:t>oil can be recovered, and this prevents wastage and further pollution.</a:t>
            </a:r>
          </a:p>
          <a:p>
            <a:r>
              <a:rPr lang="en-US" sz="1600" dirty="0"/>
              <a:t>After the absorption, the sorbent materials must be </a:t>
            </a:r>
            <a:r>
              <a:rPr lang="en-US" sz="1600" dirty="0" smtClean="0"/>
              <a:t>retrieved which </a:t>
            </a:r>
            <a:r>
              <a:rPr lang="en-US" sz="1600" dirty="0"/>
              <a:t>is a difficult task and may prove to be worse if ignored.</a:t>
            </a:r>
          </a:p>
          <a:p>
            <a:r>
              <a:rPr lang="en-US" sz="1600" dirty="0"/>
              <a:t>Sorbents after absorption become heavier (3 to 15 times their weight), and as a result, may sink, making them difficult to retrieve and also pose a risk to aquatic life in the sea bottom.</a:t>
            </a:r>
          </a:p>
          <a:p>
            <a:r>
              <a:rPr lang="en-US" sz="1600" dirty="0"/>
              <a:t>They are most effective in small spills or to manage the leftover traces of a larger spill.</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8934" y="2209800"/>
            <a:ext cx="3045791" cy="2133600"/>
          </a:xfrm>
          <a:prstGeom prst="rect">
            <a:avLst/>
          </a:prstGeom>
        </p:spPr>
      </p:pic>
    </p:spTree>
    <p:extLst>
      <p:ext uri="{BB962C8B-B14F-4D97-AF65-F5344CB8AC3E}">
        <p14:creationId xmlns:p14="http://schemas.microsoft.com/office/powerpoint/2010/main" val="10759581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011362"/>
            <a:ext cx="7924800" cy="4618038"/>
          </a:xfrm>
        </p:spPr>
        <p:txBody>
          <a:bodyPr/>
          <a:lstStyle/>
          <a:p>
            <a:r>
              <a:rPr lang="en-US" sz="2000" dirty="0"/>
              <a:t>Describe the impact of a waterborne pollutant on an aquatic community. Write a 100-word report on how that pollutant affected aquatic life, what the effect was, and whether the effect is linked to </a:t>
            </a:r>
            <a:r>
              <a:rPr lang="en-US" sz="2000" b="1" dirty="0" err="1"/>
              <a:t>biomagnification</a:t>
            </a:r>
            <a:r>
              <a:rPr lang="en-US" sz="2000" dirty="0"/>
              <a:t>. </a:t>
            </a:r>
            <a:endParaRPr lang="en-US" sz="2000" dirty="0" smtClean="0"/>
          </a:p>
          <a:p>
            <a:r>
              <a:rPr lang="en-US" sz="2000" dirty="0" smtClean="0"/>
              <a:t>Examples to use:</a:t>
            </a:r>
          </a:p>
          <a:p>
            <a:pPr lvl="1"/>
            <a:r>
              <a:rPr lang="en-US" sz="1600" dirty="0" smtClean="0"/>
              <a:t>DDT</a:t>
            </a:r>
          </a:p>
          <a:p>
            <a:pPr lvl="1"/>
            <a:r>
              <a:rPr lang="en-US" sz="1600" dirty="0" smtClean="0"/>
              <a:t>Mercury</a:t>
            </a:r>
          </a:p>
          <a:p>
            <a:pPr lvl="1"/>
            <a:r>
              <a:rPr lang="en-US" sz="1600" dirty="0" smtClean="0"/>
              <a:t>PCB’s</a:t>
            </a:r>
          </a:p>
          <a:p>
            <a:pPr lvl="1"/>
            <a:endParaRPr lang="en-US" sz="1600" dirty="0" smtClean="0"/>
          </a:p>
          <a:p>
            <a:endParaRPr lang="en-US" dirty="0"/>
          </a:p>
        </p:txBody>
      </p:sp>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3c3</a:t>
            </a:r>
            <a:endParaRPr lang="en-US" sz="2400" dirty="0">
              <a:solidFill>
                <a:schemeClr val="bg1"/>
              </a:solidFill>
            </a:endParaRPr>
          </a:p>
        </p:txBody>
      </p:sp>
    </p:spTree>
    <p:extLst>
      <p:ext uri="{BB962C8B-B14F-4D97-AF65-F5344CB8AC3E}">
        <p14:creationId xmlns:p14="http://schemas.microsoft.com/office/powerpoint/2010/main" val="3236130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08637" y="1600200"/>
            <a:ext cx="7924800" cy="1219200"/>
          </a:xfrm>
        </p:spPr>
        <p:txBody>
          <a:bodyPr/>
          <a:lstStyle/>
          <a:p>
            <a:pPr marL="342900" indent="-342900">
              <a:buFont typeface="+mj-lt"/>
              <a:buAutoNum type="arabicPeriod" startAt="3"/>
            </a:pPr>
            <a:r>
              <a:rPr lang="en-US" sz="1800" dirty="0" smtClean="0"/>
              <a:t>Do ONE activity from seven of the following categories (using the activities in the merit badge pamphlet as the basis for planning and carrying out your projects):</a:t>
            </a:r>
            <a:endParaRPr lang="en-US" sz="1800" dirty="0"/>
          </a:p>
        </p:txBody>
      </p:sp>
      <p:sp>
        <p:nvSpPr>
          <p:cNvPr id="2" name="Content Placeholder 1"/>
          <p:cNvSpPr>
            <a:spLocks noGrp="1"/>
          </p:cNvSpPr>
          <p:nvPr>
            <p:ph idx="1"/>
          </p:nvPr>
        </p:nvSpPr>
        <p:spPr>
          <a:xfrm>
            <a:off x="908637" y="2743200"/>
            <a:ext cx="7315200" cy="3886200"/>
          </a:xfrm>
        </p:spPr>
        <p:txBody>
          <a:bodyPr>
            <a:normAutofit fontScale="70000" lnSpcReduction="20000"/>
          </a:bodyPr>
          <a:lstStyle/>
          <a:p>
            <a:pPr marL="708660" lvl="1" indent="-342900">
              <a:buFont typeface="+mj-lt"/>
              <a:buAutoNum type="alphaLcPeriod" startAt="7"/>
            </a:pPr>
            <a:r>
              <a:rPr lang="en-US" i="1" dirty="0" smtClean="0"/>
              <a:t>Pollination</a:t>
            </a:r>
            <a:r>
              <a:rPr lang="en-US" dirty="0" smtClean="0"/>
              <a:t> </a:t>
            </a:r>
          </a:p>
          <a:p>
            <a:pPr marL="982980" lvl="2" indent="-342900">
              <a:buFont typeface="+mj-lt"/>
              <a:buAutoNum type="arabicPeriod"/>
            </a:pPr>
            <a:r>
              <a:rPr lang="en-US" dirty="0" smtClean="0"/>
              <a:t>Using photographs or illustrations, point out the differences between a drone and a worker bee. Discuss the stages of bee development (eggs, larvae, pupae). Explain the pollination process, and what </a:t>
            </a:r>
            <a:r>
              <a:rPr lang="en-US" dirty="0" err="1" smtClean="0"/>
              <a:t>propolis</a:t>
            </a:r>
            <a:r>
              <a:rPr lang="en-US" dirty="0" smtClean="0"/>
              <a:t> is and how it is used by honey bees. Tell how bees make honey and beeswax, and how both are harvested. Explain the part played in the life of the hive by the queen, the drones, and the workers. </a:t>
            </a:r>
          </a:p>
          <a:p>
            <a:pPr marL="982980" lvl="2" indent="-342900">
              <a:buFont typeface="+mj-lt"/>
              <a:buAutoNum type="arabicPeriod"/>
            </a:pPr>
            <a:r>
              <a:rPr lang="en-US" dirty="0" smtClean="0"/>
              <a:t>Present to your counselor a one-page report on how and why honey bees are used in pollinating food crops. In your report, discuss the problems faced by the bee population today, and the impact to humanity if there were no pollinators. Share your report with your troop or patrol, your class at school, or another group approved by your counselor. </a:t>
            </a:r>
          </a:p>
          <a:p>
            <a:pPr marL="982980" lvl="2" indent="-342900">
              <a:buFont typeface="+mj-lt"/>
              <a:buAutoNum type="arabicPeriod"/>
            </a:pPr>
            <a:r>
              <a:rPr lang="en-US" dirty="0"/>
              <a:t>Discuss with your counselor the effectiveness of native bees as pollinators. Identify some of the native bees found in your area. Construct and install a native bee house. </a:t>
            </a:r>
            <a:endParaRPr lang="en-US" dirty="0"/>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smtClean="0">
                <a:solidFill>
                  <a:schemeClr val="bg1"/>
                </a:solidFill>
              </a:rPr>
              <a:t>Environmental Science Merit Badge Requirements</a:t>
            </a:r>
            <a:endParaRPr lang="en-US" sz="2400" dirty="0">
              <a:solidFill>
                <a:schemeClr val="bg1"/>
              </a:solidFill>
            </a:endParaRPr>
          </a:p>
        </p:txBody>
      </p:sp>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4184" y="1210232"/>
            <a:ext cx="762000" cy="791687"/>
          </a:xfrm>
          <a:prstGeom prst="rect">
            <a:avLst/>
          </a:prstGeom>
        </p:spPr>
      </p:pic>
    </p:spTree>
    <p:extLst>
      <p:ext uri="{BB962C8B-B14F-4D97-AF65-F5344CB8AC3E}">
        <p14:creationId xmlns:p14="http://schemas.microsoft.com/office/powerpoint/2010/main" val="1652165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95400"/>
            <a:ext cx="7315200" cy="715962"/>
          </a:xfrm>
        </p:spPr>
        <p:txBody>
          <a:bodyPr/>
          <a:lstStyle/>
          <a:p>
            <a:r>
              <a:rPr lang="en-US" sz="2400" dirty="0" smtClean="0"/>
              <a:t>What is </a:t>
            </a:r>
            <a:r>
              <a:rPr lang="en-US" sz="2400" dirty="0" err="1" smtClean="0"/>
              <a:t>Biomagnification</a:t>
            </a:r>
            <a:r>
              <a:rPr lang="en-US" sz="2400" dirty="0" smtClean="0"/>
              <a:t>?</a:t>
            </a:r>
            <a:endParaRPr lang="en-US" sz="2400" dirty="0"/>
          </a:p>
        </p:txBody>
      </p:sp>
      <p:sp>
        <p:nvSpPr>
          <p:cNvPr id="3" name="Content Placeholder 2"/>
          <p:cNvSpPr>
            <a:spLocks noGrp="1"/>
          </p:cNvSpPr>
          <p:nvPr>
            <p:ph idx="1"/>
          </p:nvPr>
        </p:nvSpPr>
        <p:spPr>
          <a:xfrm>
            <a:off x="304800" y="2011362"/>
            <a:ext cx="3962400" cy="4618038"/>
          </a:xfrm>
        </p:spPr>
        <p:txBody>
          <a:bodyPr/>
          <a:lstStyle/>
          <a:p>
            <a:r>
              <a:rPr lang="en-US" sz="1800" dirty="0" smtClean="0"/>
              <a:t>Refers </a:t>
            </a:r>
            <a:r>
              <a:rPr lang="en-US" sz="1800" dirty="0"/>
              <a:t>to the process whereby certain substances such as pesticides or heavy metals work their way into lakes, rivers and the ocean, and then move up the food chain in progressively greater concentrations as they are incorporated into the diet of aquatic organisms such as zooplankton, which in turn are eaten perhaps by fish, which then may be eaten by bigger fish, large birds, animals, or humans. </a:t>
            </a:r>
            <a:endParaRPr lang="en-US" sz="1800" dirty="0" smtClean="0"/>
          </a:p>
          <a:p>
            <a:endParaRPr lang="en-US" dirty="0"/>
          </a:p>
        </p:txBody>
      </p:sp>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3c3</a:t>
            </a:r>
            <a:endParaRPr lang="en-US" sz="2400" dirty="0">
              <a:solidFill>
                <a:schemeClr val="bg1"/>
              </a:solidFill>
            </a:endParaRPr>
          </a:p>
        </p:txBody>
      </p:sp>
      <p:pic>
        <p:nvPicPr>
          <p:cNvPr id="8" name="Picture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95800" y="1600200"/>
            <a:ext cx="4119563" cy="4974836"/>
          </a:xfrm>
          <a:prstGeom prst="rect">
            <a:avLst/>
          </a:prstGeom>
        </p:spPr>
      </p:pic>
    </p:spTree>
    <p:extLst>
      <p:ext uri="{BB962C8B-B14F-4D97-AF65-F5344CB8AC3E}">
        <p14:creationId xmlns:p14="http://schemas.microsoft.com/office/powerpoint/2010/main" val="1036371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idx="1"/>
          </p:nvPr>
        </p:nvSpPr>
        <p:spPr>
          <a:xfrm>
            <a:off x="76200" y="1447800"/>
            <a:ext cx="8229600" cy="5257800"/>
          </a:xfrm>
        </p:spPr>
        <p:txBody>
          <a:bodyPr>
            <a:noAutofit/>
          </a:bodyPr>
          <a:lstStyle/>
          <a:p>
            <a:pPr marL="822960" lvl="1" indent="-457200">
              <a:buFont typeface="+mj-lt"/>
              <a:buAutoNum type="arabicPeriod" startAt="3"/>
            </a:pPr>
            <a:r>
              <a:rPr lang="en-US" sz="2400" dirty="0" smtClean="0"/>
              <a:t>Do ONE activity from seven of the following categories (using the activities in the merit badge pamphlet as the basis for planning and carrying out your projects):</a:t>
            </a:r>
          </a:p>
          <a:p>
            <a:pPr marL="1223010" lvl="2" indent="-457200">
              <a:buFont typeface="+mj-lt"/>
              <a:buAutoNum type="alphaLcPeriod" startAt="4"/>
            </a:pPr>
            <a:r>
              <a:rPr lang="en-US" sz="2000" i="1" dirty="0" smtClean="0"/>
              <a:t>Land Pollution</a:t>
            </a:r>
          </a:p>
          <a:p>
            <a:pPr marL="1680210" lvl="3" indent="-457200">
              <a:buFont typeface="+mj-lt"/>
              <a:buAutoNum type="arabicPeriod"/>
            </a:pPr>
            <a:r>
              <a:rPr lang="en-US" sz="1800" dirty="0" smtClean="0"/>
              <a:t>Conduct </a:t>
            </a:r>
            <a:r>
              <a:rPr lang="en-US" sz="1800" dirty="0"/>
              <a:t>an experiment to illustrate soil erosion by water. Take photographs or make a drawing of the soil before and after your experiment, and make a poster showing your results. Present your poster to your patrol or </a:t>
            </a:r>
            <a:r>
              <a:rPr lang="en-US" sz="1800" dirty="0" smtClean="0"/>
              <a:t>troop.</a:t>
            </a:r>
          </a:p>
          <a:p>
            <a:pPr marL="1680210" lvl="3" indent="-457200">
              <a:buFont typeface="+mj-lt"/>
              <a:buAutoNum type="arabicPeriod"/>
            </a:pPr>
            <a:r>
              <a:rPr lang="en-US" sz="1800" dirty="0" smtClean="0"/>
              <a:t>Perform </a:t>
            </a:r>
            <a:r>
              <a:rPr lang="en-US" sz="1800" dirty="0"/>
              <a:t>an experiment to determine the effect of an oil spill on land. Discuss your conclusions with your </a:t>
            </a:r>
            <a:r>
              <a:rPr lang="en-US" sz="1800" dirty="0" smtClean="0"/>
              <a:t>counselor.</a:t>
            </a:r>
          </a:p>
          <a:p>
            <a:pPr marL="1680210" lvl="3" indent="-457200">
              <a:buFont typeface="+mj-lt"/>
              <a:buAutoNum type="arabicPeriod"/>
            </a:pPr>
            <a:r>
              <a:rPr lang="en-US" sz="1800" dirty="0" smtClean="0"/>
              <a:t>Photograph </a:t>
            </a:r>
            <a:r>
              <a:rPr lang="en-US" sz="1800" dirty="0"/>
              <a:t>an area affected by erosion. Share your photographs with your counselor and discuss why the area has eroded and what might be done to help alleviate the erosion.</a:t>
            </a:r>
          </a:p>
        </p:txBody>
      </p:sp>
      <p:sp>
        <p:nvSpPr>
          <p:cNvPr id="5"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3d</a:t>
            </a:r>
            <a:endParaRPr lang="en-US" sz="2400" dirty="0">
              <a:solidFill>
                <a:schemeClr val="bg1"/>
              </a:solidFill>
            </a:endParaRPr>
          </a:p>
        </p:txBody>
      </p:sp>
    </p:spTree>
    <p:extLst>
      <p:ext uri="{BB962C8B-B14F-4D97-AF65-F5344CB8AC3E}">
        <p14:creationId xmlns:p14="http://schemas.microsoft.com/office/powerpoint/2010/main" val="2084677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417638"/>
            <a:ext cx="8458200" cy="1477962"/>
          </a:xfrm>
        </p:spPr>
        <p:txBody>
          <a:bodyPr/>
          <a:lstStyle/>
          <a:p>
            <a:pPr marL="0" indent="0"/>
            <a:r>
              <a:rPr lang="en-US" sz="2000" dirty="0"/>
              <a:t>Conduct an experiment to illustrate soil erosion by water. Take photographs or make a drawing of the soil before and after your experiment, and make a poster showing your results. Present your poster to your patrol or troop</a:t>
            </a:r>
            <a:r>
              <a:rPr lang="en-US" sz="2000" dirty="0" smtClean="0"/>
              <a:t>.</a:t>
            </a:r>
            <a:endParaRPr lang="en-US" dirty="0"/>
          </a:p>
        </p:txBody>
      </p:sp>
      <p:sp>
        <p:nvSpPr>
          <p:cNvPr id="3" name="Content Placeholder 2"/>
          <p:cNvSpPr>
            <a:spLocks noGrp="1"/>
          </p:cNvSpPr>
          <p:nvPr>
            <p:ph idx="1"/>
          </p:nvPr>
        </p:nvSpPr>
        <p:spPr>
          <a:xfrm>
            <a:off x="228600" y="2895600"/>
            <a:ext cx="8001000" cy="3733800"/>
          </a:xfrm>
        </p:spPr>
        <p:txBody>
          <a:bodyPr/>
          <a:lstStyle/>
          <a:p>
            <a:pPr marL="0" indent="0">
              <a:buNone/>
            </a:pPr>
            <a:r>
              <a:rPr lang="en-US" sz="2000" b="1" dirty="0" smtClean="0"/>
              <a:t>Soil Erosion</a:t>
            </a:r>
          </a:p>
          <a:p>
            <a:pPr marL="0" indent="0">
              <a:buNone/>
            </a:pPr>
            <a:r>
              <a:rPr lang="en-US" sz="1600" dirty="0" smtClean="0"/>
              <a:t>In this experiment you can find out how soil erosion happens and learn about one way to prevent soil erosion.</a:t>
            </a:r>
          </a:p>
          <a:p>
            <a:pPr marL="0" indent="0">
              <a:buNone/>
            </a:pPr>
            <a:r>
              <a:rPr lang="en-US" sz="1600" b="1" dirty="0" smtClean="0"/>
              <a:t>Procedure</a:t>
            </a:r>
          </a:p>
          <a:p>
            <a:pPr marL="0" indent="0">
              <a:buNone/>
            </a:pPr>
            <a:r>
              <a:rPr lang="en-US" sz="1600" b="1" dirty="0" smtClean="0"/>
              <a:t>Step 1</a:t>
            </a:r>
            <a:r>
              <a:rPr lang="en-US" sz="1600" dirty="0" smtClean="0"/>
              <a:t> – Get permission before you dig up any soil for this experiment.</a:t>
            </a:r>
          </a:p>
          <a:p>
            <a:pPr marL="0" indent="0">
              <a:buNone/>
            </a:pPr>
            <a:r>
              <a:rPr lang="en-US" sz="1600" b="1" dirty="0" smtClean="0"/>
              <a:t>Step 2</a:t>
            </a:r>
            <a:r>
              <a:rPr lang="en-US" sz="1600" dirty="0" smtClean="0"/>
              <a:t> – Place cut-up strips of newspaper into a bucket and fill the bucket with water. Stir occasionally. Leave the newspaper in the water until it falls apart and becomes a mushy mix of paper and water. This may take a few days.</a:t>
            </a:r>
          </a:p>
          <a:p>
            <a:pPr marL="0" indent="0">
              <a:buNone/>
            </a:pPr>
            <a:r>
              <a:rPr lang="en-US" sz="1600" b="1" dirty="0" smtClean="0"/>
              <a:t>Step 3 </a:t>
            </a:r>
            <a:r>
              <a:rPr lang="en-US" sz="1600" dirty="0" smtClean="0"/>
              <a:t>– Build three long, narrow boxes out of wood, shoe boxes, or plastic or metal pipe. If you use cardboard, line the boxes with plastic bags or foil and cover any seams with adhesive or duct tape to prevent leaking.</a:t>
            </a:r>
            <a:endParaRPr lang="en-US" sz="1600" b="1" dirty="0"/>
          </a:p>
          <a:p>
            <a:endParaRPr lang="en-US" sz="1600" dirty="0"/>
          </a:p>
        </p:txBody>
      </p:sp>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3d1</a:t>
            </a:r>
            <a:endParaRPr lang="en-US" sz="2400" dirty="0">
              <a:solidFill>
                <a:schemeClr val="bg1"/>
              </a:solidFill>
            </a:endParaRPr>
          </a:p>
        </p:txBody>
      </p:sp>
    </p:spTree>
    <p:extLst>
      <p:ext uri="{BB962C8B-B14F-4D97-AF65-F5344CB8AC3E}">
        <p14:creationId xmlns:p14="http://schemas.microsoft.com/office/powerpoint/2010/main" val="41851415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417638"/>
            <a:ext cx="8458200" cy="1477962"/>
          </a:xfrm>
        </p:spPr>
        <p:txBody>
          <a:bodyPr/>
          <a:lstStyle/>
          <a:p>
            <a:pPr marL="0" indent="0"/>
            <a:r>
              <a:rPr lang="en-US" sz="2000" dirty="0"/>
              <a:t>Conduct an experiment to illustrate soil erosion by water. Take photographs or make a drawing of the soil before and after your experiment, and make a poster showing your results. Present your poster to your patrol or troop</a:t>
            </a:r>
            <a:r>
              <a:rPr lang="en-US" sz="2000" dirty="0" smtClean="0"/>
              <a:t>.</a:t>
            </a:r>
            <a:endParaRPr lang="en-US" dirty="0"/>
          </a:p>
        </p:txBody>
      </p:sp>
      <p:sp>
        <p:nvSpPr>
          <p:cNvPr id="3" name="Content Placeholder 2"/>
          <p:cNvSpPr>
            <a:spLocks noGrp="1"/>
          </p:cNvSpPr>
          <p:nvPr>
            <p:ph idx="1"/>
          </p:nvPr>
        </p:nvSpPr>
        <p:spPr>
          <a:xfrm>
            <a:off x="228600" y="2895600"/>
            <a:ext cx="8001000" cy="3733800"/>
          </a:xfrm>
        </p:spPr>
        <p:txBody>
          <a:bodyPr/>
          <a:lstStyle/>
          <a:p>
            <a:pPr marL="0" indent="0">
              <a:buNone/>
            </a:pPr>
            <a:r>
              <a:rPr lang="en-US" sz="2000" b="1" dirty="0" smtClean="0"/>
              <a:t>Soil Erosion</a:t>
            </a:r>
            <a:r>
              <a:rPr lang="en-US" sz="2000" dirty="0" smtClean="0"/>
              <a:t> (continued)</a:t>
            </a:r>
            <a:endParaRPr lang="en-US" sz="2000" b="1" dirty="0" smtClean="0"/>
          </a:p>
          <a:p>
            <a:pPr marL="0" indent="0">
              <a:buNone/>
            </a:pPr>
            <a:r>
              <a:rPr lang="en-US" sz="1600" b="1" dirty="0" smtClean="0"/>
              <a:t>Procedure</a:t>
            </a:r>
          </a:p>
          <a:p>
            <a:pPr marL="0" indent="0">
              <a:buNone/>
            </a:pPr>
            <a:r>
              <a:rPr lang="en-US" sz="1600" b="1" dirty="0" smtClean="0"/>
              <a:t>Step 4</a:t>
            </a:r>
            <a:r>
              <a:rPr lang="en-US" sz="1600" dirty="0" smtClean="0"/>
              <a:t> – At one end of each box, cut a large V=shaped notch about half as deep as the end wall of the box. Label the boxes “1,” “2,” and “3.”</a:t>
            </a:r>
          </a:p>
          <a:p>
            <a:pPr marL="0" indent="0">
              <a:buNone/>
            </a:pPr>
            <a:r>
              <a:rPr lang="en-US" sz="1600" b="1" dirty="0" smtClean="0"/>
              <a:t>Step 5</a:t>
            </a:r>
            <a:r>
              <a:rPr lang="en-US" sz="1600" dirty="0" smtClean="0"/>
              <a:t> – Fill boxes 1 and 2 with garden soil so that the surface is about half an inch below the top edges of the boxes.</a:t>
            </a:r>
          </a:p>
          <a:p>
            <a:pPr marL="0" indent="0">
              <a:buNone/>
            </a:pPr>
            <a:r>
              <a:rPr lang="en-US" sz="1600" b="1" dirty="0" smtClean="0"/>
              <a:t>Step 6 </a:t>
            </a:r>
            <a:r>
              <a:rPr lang="en-US" sz="1600" dirty="0" smtClean="0"/>
              <a:t>– Fill box 3 with soil that has grass growing on it. Make the soil surface about half an inch below the top edge of the box.</a:t>
            </a:r>
          </a:p>
          <a:p>
            <a:pPr marL="0" indent="0">
              <a:buNone/>
            </a:pPr>
            <a:r>
              <a:rPr lang="en-US" sz="1600" b="1" dirty="0" smtClean="0"/>
              <a:t>Step 7</a:t>
            </a:r>
            <a:r>
              <a:rPr lang="en-US" sz="1600" dirty="0" smtClean="0"/>
              <a:t> – Drain off the water from the newspaper mix. Take a handful of the mush, squeeze out more water, and spread this on top of the soil in box 2. Continue to do this until the surface of the soil in box 2 is covered with the newspaper mixture. Let it sit over night.</a:t>
            </a:r>
            <a:endParaRPr lang="en-US" sz="1600" b="1" dirty="0"/>
          </a:p>
          <a:p>
            <a:endParaRPr lang="en-US" sz="1600" dirty="0"/>
          </a:p>
        </p:txBody>
      </p:sp>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3d1</a:t>
            </a:r>
            <a:endParaRPr lang="en-US" sz="2400" dirty="0">
              <a:solidFill>
                <a:schemeClr val="bg1"/>
              </a:solidFill>
            </a:endParaRPr>
          </a:p>
        </p:txBody>
      </p:sp>
    </p:spTree>
    <p:extLst>
      <p:ext uri="{BB962C8B-B14F-4D97-AF65-F5344CB8AC3E}">
        <p14:creationId xmlns:p14="http://schemas.microsoft.com/office/powerpoint/2010/main" val="25333270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81100"/>
            <a:ext cx="8458200" cy="1477962"/>
          </a:xfrm>
        </p:spPr>
        <p:txBody>
          <a:bodyPr/>
          <a:lstStyle/>
          <a:p>
            <a:pPr marL="0" indent="0"/>
            <a:r>
              <a:rPr lang="en-US" sz="2000" dirty="0"/>
              <a:t>Conduct an experiment to illustrate soil erosion by water. Take photographs or make a drawing of the soil before and after your experiment, and make a poster showing your results. Present your poster to your patrol or troop</a:t>
            </a:r>
            <a:r>
              <a:rPr lang="en-US" sz="2000" dirty="0" smtClean="0"/>
              <a:t>.</a:t>
            </a:r>
            <a:endParaRPr lang="en-US" dirty="0"/>
          </a:p>
        </p:txBody>
      </p:sp>
      <p:sp>
        <p:nvSpPr>
          <p:cNvPr id="3" name="Content Placeholder 2"/>
          <p:cNvSpPr>
            <a:spLocks noGrp="1"/>
          </p:cNvSpPr>
          <p:nvPr>
            <p:ph idx="1"/>
          </p:nvPr>
        </p:nvSpPr>
        <p:spPr>
          <a:xfrm>
            <a:off x="228600" y="2590800"/>
            <a:ext cx="6172200" cy="4038600"/>
          </a:xfrm>
        </p:spPr>
        <p:txBody>
          <a:bodyPr/>
          <a:lstStyle/>
          <a:p>
            <a:pPr marL="0" indent="0">
              <a:buNone/>
            </a:pPr>
            <a:r>
              <a:rPr lang="en-US" sz="2000" b="1" dirty="0" smtClean="0"/>
              <a:t>Soil Erosion</a:t>
            </a:r>
            <a:r>
              <a:rPr lang="en-US" sz="2000" dirty="0" smtClean="0"/>
              <a:t> (continued)</a:t>
            </a:r>
            <a:endParaRPr lang="en-US" sz="2000" b="1" dirty="0" smtClean="0"/>
          </a:p>
          <a:p>
            <a:pPr marL="0" indent="0">
              <a:buNone/>
            </a:pPr>
            <a:r>
              <a:rPr lang="en-US" sz="1600" b="1" dirty="0" smtClean="0"/>
              <a:t>Procedure</a:t>
            </a:r>
          </a:p>
          <a:p>
            <a:pPr marL="0" indent="0">
              <a:buNone/>
            </a:pPr>
            <a:r>
              <a:rPr lang="en-US" sz="1600" b="1" dirty="0" smtClean="0"/>
              <a:t>Step 8</a:t>
            </a:r>
            <a:r>
              <a:rPr lang="en-US" sz="1600" dirty="0" smtClean="0"/>
              <a:t> – The following day, line up the three boxes in a row. Place a brick, large rock, or book under the uncut end of each box. Place a collecting pan, jar, or cap under the lower end of each box below the cutout V. Photograph or make a drawing of each box.</a:t>
            </a:r>
          </a:p>
          <a:p>
            <a:pPr marL="0" indent="0">
              <a:buNone/>
            </a:pPr>
            <a:r>
              <a:rPr lang="en-US" sz="1600" b="1" dirty="0" smtClean="0"/>
              <a:t>Step 9</a:t>
            </a:r>
            <a:r>
              <a:rPr lang="en-US" sz="1600" dirty="0" smtClean="0"/>
              <a:t> – Fill the watering can with a measured amount of tap water. Standing at the higher end of box 3, sprinkle the water on the soil surface until the can is empty. Wait about 3 minutes until the water stops running from the V notch, and then observe the water that collects in the pan, jar, or cup. Measure the amount of water and note its color. Record the data in your notebook.</a:t>
            </a:r>
          </a:p>
          <a:p>
            <a:pPr marL="0" indent="0">
              <a:buNone/>
            </a:pPr>
            <a:r>
              <a:rPr lang="en-US" sz="1600" b="1" dirty="0" smtClean="0"/>
              <a:t>Step 10 </a:t>
            </a:r>
            <a:r>
              <a:rPr lang="en-US" sz="1600" dirty="0" smtClean="0"/>
              <a:t>– Repeat step 9 for boxes 2 and 3, using the same amount of water each time. </a:t>
            </a:r>
            <a:r>
              <a:rPr lang="en-US" sz="1600" dirty="0" err="1" smtClean="0"/>
              <a:t>Photgraph</a:t>
            </a:r>
            <a:r>
              <a:rPr lang="en-US" sz="1600" dirty="0" smtClean="0"/>
              <a:t> or make a drawing of each box to show the changes.</a:t>
            </a:r>
          </a:p>
          <a:p>
            <a:pPr marL="0" indent="0">
              <a:buNone/>
            </a:pPr>
            <a:r>
              <a:rPr lang="en-US" sz="1600" dirty="0" smtClean="0"/>
              <a:t>.</a:t>
            </a:r>
            <a:endParaRPr lang="en-US" sz="1600" b="1" dirty="0"/>
          </a:p>
          <a:p>
            <a:endParaRPr lang="en-US" sz="1600" dirty="0"/>
          </a:p>
        </p:txBody>
      </p:sp>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3d1</a:t>
            </a:r>
            <a:endParaRPr lang="en-US" sz="2400" dirty="0">
              <a:solidFill>
                <a:schemeClr val="bg1"/>
              </a:solidFill>
            </a:endParaRPr>
          </a:p>
        </p:txBody>
      </p:sp>
      <p:pic>
        <p:nvPicPr>
          <p:cNvPr id="6" name="Picture 5"/>
          <p:cNvPicPr>
            <a:picLocks noChangeAspect="1"/>
          </p:cNvPicPr>
          <p:nvPr/>
        </p:nvPicPr>
        <p:blipFill rotWithShape="1">
          <a:blip r:embed="rId2"/>
          <a:srcRect l="2540" t="10769" r="55556" b="53847"/>
          <a:stretch/>
        </p:blipFill>
        <p:spPr>
          <a:xfrm>
            <a:off x="6477000" y="3352800"/>
            <a:ext cx="2514600" cy="1752600"/>
          </a:xfrm>
          <a:prstGeom prst="rect">
            <a:avLst/>
          </a:prstGeom>
        </p:spPr>
      </p:pic>
    </p:spTree>
    <p:extLst>
      <p:ext uri="{BB962C8B-B14F-4D97-AF65-F5344CB8AC3E}">
        <p14:creationId xmlns:p14="http://schemas.microsoft.com/office/powerpoint/2010/main" val="2441630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73162"/>
            <a:ext cx="7620000" cy="838200"/>
          </a:xfrm>
        </p:spPr>
        <p:txBody>
          <a:bodyPr/>
          <a:lstStyle/>
          <a:p>
            <a:pPr marL="0" indent="0"/>
            <a:r>
              <a:rPr lang="en-US" sz="2000" dirty="0"/>
              <a:t>Perform an experiment to determine the effect of an oil spill on land. Discuss your conclusions with your counselor</a:t>
            </a:r>
            <a:r>
              <a:rPr lang="en-US" sz="2000" dirty="0" smtClean="0"/>
              <a:t>.</a:t>
            </a:r>
            <a:endParaRPr lang="en-US" sz="2000" dirty="0"/>
          </a:p>
        </p:txBody>
      </p:sp>
      <p:sp>
        <p:nvSpPr>
          <p:cNvPr id="3" name="Content Placeholder 2"/>
          <p:cNvSpPr>
            <a:spLocks noGrp="1"/>
          </p:cNvSpPr>
          <p:nvPr>
            <p:ph idx="1"/>
          </p:nvPr>
        </p:nvSpPr>
        <p:spPr>
          <a:xfrm>
            <a:off x="228600" y="1965324"/>
            <a:ext cx="8534400" cy="4816476"/>
          </a:xfrm>
        </p:spPr>
        <p:txBody>
          <a:bodyPr/>
          <a:lstStyle/>
          <a:p>
            <a:pPr marL="0" indent="0">
              <a:buNone/>
            </a:pPr>
            <a:r>
              <a:rPr lang="en-US" sz="1600" b="1" dirty="0" smtClean="0"/>
              <a:t>Oil Pollution on Land</a:t>
            </a:r>
          </a:p>
          <a:p>
            <a:pPr marL="0" indent="0">
              <a:buNone/>
            </a:pPr>
            <a:r>
              <a:rPr lang="en-US" sz="1600" dirty="0" smtClean="0"/>
              <a:t>What happens to the oil that leaks out of engines onto asphalt parking lots? When it rains, that oil is washed onto the soil where it seeps down toward plant roots. Do this experiment to find out how oil pollution on land affects plants.</a:t>
            </a:r>
          </a:p>
          <a:p>
            <a:pPr marL="0" indent="0">
              <a:buNone/>
            </a:pPr>
            <a:endParaRPr lang="en-US" sz="1600" b="1" dirty="0" smtClean="0"/>
          </a:p>
          <a:p>
            <a:pPr marL="0" indent="0">
              <a:buNone/>
            </a:pPr>
            <a:endParaRPr lang="en-US" sz="1600" b="1" dirty="0"/>
          </a:p>
          <a:p>
            <a:pPr marL="0" indent="0">
              <a:buNone/>
            </a:pPr>
            <a:endParaRPr lang="en-US" sz="1600" b="1" dirty="0" smtClean="0"/>
          </a:p>
          <a:p>
            <a:pPr marL="0" indent="0">
              <a:buNone/>
            </a:pPr>
            <a:endParaRPr lang="en-US" sz="1600" b="1" dirty="0"/>
          </a:p>
          <a:p>
            <a:pPr marL="0" indent="0">
              <a:buNone/>
            </a:pPr>
            <a:endParaRPr lang="en-US" sz="1600" b="1" dirty="0" smtClean="0"/>
          </a:p>
          <a:p>
            <a:pPr marL="0" indent="0">
              <a:buNone/>
            </a:pPr>
            <a:endParaRPr lang="en-US" sz="1600" b="1" dirty="0" smtClean="0"/>
          </a:p>
          <a:p>
            <a:pPr marL="0" indent="0">
              <a:buNone/>
            </a:pPr>
            <a:endParaRPr lang="en-US" sz="1600" b="1" dirty="0"/>
          </a:p>
          <a:p>
            <a:pPr marL="0" indent="0">
              <a:buNone/>
            </a:pPr>
            <a:r>
              <a:rPr lang="en-US" sz="1600" b="1" dirty="0" smtClean="0"/>
              <a:t>Procedure</a:t>
            </a:r>
            <a:endParaRPr lang="en-US" sz="1600" b="1" dirty="0" smtClean="0"/>
          </a:p>
          <a:p>
            <a:pPr marL="0" indent="0">
              <a:buNone/>
            </a:pPr>
            <a:r>
              <a:rPr lang="en-US" sz="1600" b="1" dirty="0" smtClean="0"/>
              <a:t>Step 1</a:t>
            </a:r>
            <a:r>
              <a:rPr lang="en-US" sz="1600" dirty="0" smtClean="0"/>
              <a:t> – Set out a pitcher of tap water for 24 hours. Obtain four small potted plants, such as pansies or another fast-growing annual flower. Label the pots “A,” “B,” “C,” and “D.”</a:t>
            </a:r>
          </a:p>
          <a:p>
            <a:pPr marL="0" indent="0">
              <a:buNone/>
            </a:pPr>
            <a:r>
              <a:rPr lang="en-US" sz="1600" b="1" dirty="0" smtClean="0"/>
              <a:t>Step 2</a:t>
            </a:r>
            <a:r>
              <a:rPr lang="en-US" sz="1600" dirty="0" smtClean="0"/>
              <a:t> – On day 1, place the four plants in a sunny window. Water each plant with the same amount of tap water from your pitcher.</a:t>
            </a:r>
          </a:p>
          <a:p>
            <a:endParaRPr lang="en-US" dirty="0"/>
          </a:p>
        </p:txBody>
      </p:sp>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3d2</a:t>
            </a:r>
            <a:endParaRPr lang="en-US" sz="2400" dirty="0">
              <a:solidFill>
                <a:schemeClr val="bg1"/>
              </a:solidFill>
            </a:endParaRPr>
          </a:p>
        </p:txBody>
      </p:sp>
      <p:pic>
        <p:nvPicPr>
          <p:cNvPr id="7" name="Picture 6"/>
          <p:cNvPicPr>
            <a:picLocks noChangeAspect="1"/>
          </p:cNvPicPr>
          <p:nvPr/>
        </p:nvPicPr>
        <p:blipFill>
          <a:blip r:embed="rId2"/>
          <a:stretch>
            <a:fillRect/>
          </a:stretch>
        </p:blipFill>
        <p:spPr>
          <a:xfrm>
            <a:off x="2438400" y="3200400"/>
            <a:ext cx="3601397" cy="2027238"/>
          </a:xfrm>
          <a:prstGeom prst="rect">
            <a:avLst/>
          </a:prstGeom>
        </p:spPr>
      </p:pic>
    </p:spTree>
    <p:extLst>
      <p:ext uri="{BB962C8B-B14F-4D97-AF65-F5344CB8AC3E}">
        <p14:creationId xmlns:p14="http://schemas.microsoft.com/office/powerpoint/2010/main" val="547889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95400"/>
            <a:ext cx="7620000" cy="838200"/>
          </a:xfrm>
        </p:spPr>
        <p:txBody>
          <a:bodyPr/>
          <a:lstStyle/>
          <a:p>
            <a:pPr marL="0" indent="0"/>
            <a:r>
              <a:rPr lang="en-US" sz="2000" dirty="0"/>
              <a:t>Perform an experiment to determine the effect of an oil spill on land. Discuss your conclusions with your counselor</a:t>
            </a:r>
            <a:r>
              <a:rPr lang="en-US" sz="2000" dirty="0" smtClean="0"/>
              <a:t>.</a:t>
            </a:r>
            <a:endParaRPr lang="en-US" sz="2000" dirty="0"/>
          </a:p>
        </p:txBody>
      </p:sp>
      <p:sp>
        <p:nvSpPr>
          <p:cNvPr id="3" name="Content Placeholder 2"/>
          <p:cNvSpPr>
            <a:spLocks noGrp="1"/>
          </p:cNvSpPr>
          <p:nvPr>
            <p:ph idx="1"/>
          </p:nvPr>
        </p:nvSpPr>
        <p:spPr>
          <a:xfrm>
            <a:off x="228600" y="2133600"/>
            <a:ext cx="8001000" cy="4495800"/>
          </a:xfrm>
        </p:spPr>
        <p:txBody>
          <a:bodyPr/>
          <a:lstStyle/>
          <a:p>
            <a:pPr marL="0" indent="0">
              <a:buNone/>
            </a:pPr>
            <a:r>
              <a:rPr lang="en-US" sz="1600" b="1" dirty="0" smtClean="0"/>
              <a:t>Oil Pollution on Land</a:t>
            </a:r>
            <a:r>
              <a:rPr lang="en-US" sz="1600" dirty="0" smtClean="0"/>
              <a:t> (continued)</a:t>
            </a:r>
            <a:endParaRPr lang="en-US" sz="1600" b="1" dirty="0" smtClean="0"/>
          </a:p>
          <a:p>
            <a:pPr marL="0" indent="0">
              <a:buNone/>
            </a:pPr>
            <a:r>
              <a:rPr lang="en-US" sz="1600" b="1" dirty="0" smtClean="0"/>
              <a:t>Procedure</a:t>
            </a:r>
          </a:p>
          <a:p>
            <a:pPr marL="0" indent="0">
              <a:buNone/>
            </a:pPr>
            <a:r>
              <a:rPr lang="en-US" sz="1600" b="1" dirty="0"/>
              <a:t>Step 3</a:t>
            </a:r>
            <a:r>
              <a:rPr lang="en-US" sz="1600" dirty="0"/>
              <a:t> – Use a ruler to measure each plant. In your notebook, record their heights, number of leaves, and any other important characteristics you observe.</a:t>
            </a:r>
          </a:p>
          <a:p>
            <a:pPr marL="0" indent="0">
              <a:buNone/>
            </a:pPr>
            <a:r>
              <a:rPr lang="en-US" sz="1600" b="1" dirty="0" smtClean="0"/>
              <a:t>Step </a:t>
            </a:r>
            <a:r>
              <a:rPr lang="en-US" sz="1600" b="1" dirty="0"/>
              <a:t>4</a:t>
            </a:r>
            <a:r>
              <a:rPr lang="en-US" sz="1600" dirty="0"/>
              <a:t> – Pour 1 teaspoon of motor oil on the soil of plant B, Making sure not to get any oil on the leaves. Pour 2 teaspoons of oil on the soil of plant C. Pour 3 teaspoons of oil on the soil of plant D. Do not put any oil on the soil of plant A.</a:t>
            </a:r>
            <a:endParaRPr lang="en-US" sz="1600" b="1" dirty="0"/>
          </a:p>
          <a:p>
            <a:pPr marL="0" indent="0">
              <a:buNone/>
            </a:pPr>
            <a:r>
              <a:rPr lang="en-US" sz="1600" b="1" dirty="0" smtClean="0"/>
              <a:t>Step </a:t>
            </a:r>
            <a:r>
              <a:rPr lang="en-US" sz="1600" b="1" dirty="0" smtClean="0"/>
              <a:t>5</a:t>
            </a:r>
            <a:r>
              <a:rPr lang="en-US" sz="1600" dirty="0" smtClean="0"/>
              <a:t> – On day 2, water each plant with half a cup of water from the pitcher. Do not overwater the plants.</a:t>
            </a:r>
          </a:p>
          <a:p>
            <a:pPr marL="0" indent="0">
              <a:buNone/>
            </a:pPr>
            <a:r>
              <a:rPr lang="en-US" sz="1600" b="1" dirty="0" smtClean="0"/>
              <a:t>Step 6</a:t>
            </a:r>
            <a:r>
              <a:rPr lang="en-US" sz="1600" dirty="0" smtClean="0"/>
              <a:t> – Examine each plant daily for the next three days. Write your observations in your notebook. On day 3, again measure the height of each plant and record the number of leaves. Also record in your notebook any color changes.</a:t>
            </a:r>
          </a:p>
          <a:p>
            <a:pPr marL="0" indent="0">
              <a:buNone/>
            </a:pPr>
            <a:r>
              <a:rPr lang="en-US" sz="1600" b="1" dirty="0" smtClean="0"/>
              <a:t>Step 7</a:t>
            </a:r>
            <a:r>
              <a:rPr lang="en-US" sz="1600" dirty="0" smtClean="0"/>
              <a:t> – At the end of your experiment, dispose of the soil contaminated with oil. Contact your local EPA offices or hazardous waste agency to find out where to take the soil for proper disposal.</a:t>
            </a:r>
            <a:endParaRPr lang="en-US" dirty="0"/>
          </a:p>
          <a:p>
            <a:pPr marL="0" indent="0">
              <a:buNone/>
            </a:pPr>
            <a:endParaRPr lang="en-US" sz="1600" dirty="0"/>
          </a:p>
        </p:txBody>
      </p:sp>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3d2</a:t>
            </a:r>
            <a:endParaRPr lang="en-US" sz="2400" dirty="0">
              <a:solidFill>
                <a:schemeClr val="bg1"/>
              </a:solidFill>
            </a:endParaRPr>
          </a:p>
        </p:txBody>
      </p:sp>
    </p:spTree>
    <p:extLst>
      <p:ext uri="{BB962C8B-B14F-4D97-AF65-F5344CB8AC3E}">
        <p14:creationId xmlns:p14="http://schemas.microsoft.com/office/powerpoint/2010/main" val="40884463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95400"/>
            <a:ext cx="7620000" cy="838200"/>
          </a:xfrm>
        </p:spPr>
        <p:txBody>
          <a:bodyPr/>
          <a:lstStyle/>
          <a:p>
            <a:pPr marL="0" indent="0"/>
            <a:r>
              <a:rPr lang="en-US" sz="2000" dirty="0"/>
              <a:t>Perform an experiment to determine the effect of an oil spill on land. Discuss your conclusions with your counselor</a:t>
            </a:r>
            <a:r>
              <a:rPr lang="en-US" sz="2000" dirty="0" smtClean="0"/>
              <a:t>.</a:t>
            </a:r>
            <a:endParaRPr lang="en-US" sz="2000" dirty="0"/>
          </a:p>
        </p:txBody>
      </p:sp>
      <p:sp>
        <p:nvSpPr>
          <p:cNvPr id="3" name="Content Placeholder 2"/>
          <p:cNvSpPr>
            <a:spLocks noGrp="1"/>
          </p:cNvSpPr>
          <p:nvPr>
            <p:ph idx="1"/>
          </p:nvPr>
        </p:nvSpPr>
        <p:spPr>
          <a:xfrm>
            <a:off x="228600" y="2133600"/>
            <a:ext cx="8001000" cy="4495800"/>
          </a:xfrm>
        </p:spPr>
        <p:txBody>
          <a:bodyPr/>
          <a:lstStyle/>
          <a:p>
            <a:pPr marL="0" indent="0">
              <a:buNone/>
            </a:pPr>
            <a:r>
              <a:rPr lang="en-US" sz="1600" b="1" dirty="0" smtClean="0"/>
              <a:t>Oil Pollution on Land</a:t>
            </a:r>
            <a:r>
              <a:rPr lang="en-US" sz="1600" dirty="0" smtClean="0"/>
              <a:t> (continued)</a:t>
            </a:r>
            <a:endParaRPr lang="en-US" sz="1600" b="1" dirty="0" smtClean="0"/>
          </a:p>
          <a:p>
            <a:pPr marL="0" indent="0">
              <a:buNone/>
            </a:pPr>
            <a:r>
              <a:rPr lang="en-US" sz="1600" b="1" dirty="0" smtClean="0"/>
              <a:t>Observations</a:t>
            </a:r>
          </a:p>
          <a:p>
            <a:pPr>
              <a:buFont typeface="+mj-lt"/>
              <a:buAutoNum type="arabicPeriod"/>
            </a:pPr>
            <a:r>
              <a:rPr lang="en-US" sz="1600" dirty="0" smtClean="0"/>
              <a:t>Why was it necessary not to put any oil on the soil of plant A?</a:t>
            </a:r>
          </a:p>
          <a:p>
            <a:pPr>
              <a:buFont typeface="+mj-lt"/>
              <a:buAutoNum type="arabicPeriod"/>
            </a:pPr>
            <a:r>
              <a:rPr lang="en-US" sz="1600" dirty="0" smtClean="0"/>
              <a:t>Why water the plants after pouring oil on the soil? What environmental conditions did this action imitate?</a:t>
            </a:r>
          </a:p>
          <a:p>
            <a:pPr>
              <a:buFont typeface="+mj-lt"/>
              <a:buAutoNum type="arabicPeriod"/>
            </a:pPr>
            <a:r>
              <a:rPr lang="en-US" sz="1600" dirty="0" smtClean="0"/>
              <a:t>What kinds of effects did you see in the plants that were treated with oil?</a:t>
            </a:r>
          </a:p>
          <a:p>
            <a:pPr marL="0" indent="0">
              <a:buNone/>
            </a:pPr>
            <a:endParaRPr lang="en-US" sz="1600" dirty="0"/>
          </a:p>
          <a:p>
            <a:pPr marL="0" indent="0">
              <a:buNone/>
            </a:pPr>
            <a:r>
              <a:rPr lang="en-US" sz="1600" b="1" dirty="0" smtClean="0"/>
              <a:t>Conclusions</a:t>
            </a:r>
            <a:endParaRPr lang="en-US" sz="1600" dirty="0" smtClean="0"/>
          </a:p>
          <a:p>
            <a:pPr marL="0" indent="0">
              <a:buNone/>
            </a:pPr>
            <a:r>
              <a:rPr lang="en-US" sz="1600" dirty="0" smtClean="0"/>
              <a:t>Oil is one of many toxic substances that can be absorbed by soil. Explain why it is important to keep cars maintained so they do not leak oil, and to collect used oil from gas stations and garages for recycling.</a:t>
            </a:r>
          </a:p>
        </p:txBody>
      </p:sp>
      <p:sp>
        <p:nvSpPr>
          <p:cNvPr id="4"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3d2</a:t>
            </a:r>
            <a:endParaRPr lang="en-US" sz="2400" dirty="0">
              <a:solidFill>
                <a:schemeClr val="bg1"/>
              </a:solidFill>
            </a:endParaRPr>
          </a:p>
        </p:txBody>
      </p:sp>
    </p:spTree>
    <p:extLst>
      <p:ext uri="{BB962C8B-B14F-4D97-AF65-F5344CB8AC3E}">
        <p14:creationId xmlns:p14="http://schemas.microsoft.com/office/powerpoint/2010/main" val="31362684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743200" y="3048000"/>
            <a:ext cx="3581400" cy="2686050"/>
          </a:xfrm>
        </p:spPr>
      </p:pic>
      <p:sp>
        <p:nvSpPr>
          <p:cNvPr id="2" name="Content Placeholder 1"/>
          <p:cNvSpPr>
            <a:spLocks noGrp="1"/>
          </p:cNvSpPr>
          <p:nvPr>
            <p:ph sz="half" idx="2"/>
          </p:nvPr>
        </p:nvSpPr>
        <p:spPr>
          <a:xfrm>
            <a:off x="304800" y="1524000"/>
            <a:ext cx="7467600" cy="1447800"/>
          </a:xfrm>
        </p:spPr>
        <p:txBody>
          <a:bodyPr/>
          <a:lstStyle/>
          <a:p>
            <a:r>
              <a:rPr lang="en-US" sz="1800" dirty="0" smtClean="0"/>
              <a:t>Photograph </a:t>
            </a:r>
            <a:r>
              <a:rPr lang="en-US" sz="1800" dirty="0"/>
              <a:t>an area affected by erosion. Share your photographs with your counselor and discuss why the area has eroded and what might be done to help alleviate the erosion.</a:t>
            </a:r>
          </a:p>
        </p:txBody>
      </p:sp>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3d3</a:t>
            </a:r>
            <a:endParaRPr lang="en-US" sz="2400" dirty="0">
              <a:solidFill>
                <a:schemeClr val="bg1"/>
              </a:solidFill>
            </a:endParaRPr>
          </a:p>
        </p:txBody>
      </p:sp>
      <p:sp>
        <p:nvSpPr>
          <p:cNvPr id="7" name="TextBox 6"/>
          <p:cNvSpPr txBox="1"/>
          <p:nvPr/>
        </p:nvSpPr>
        <p:spPr>
          <a:xfrm>
            <a:off x="2933700" y="2586335"/>
            <a:ext cx="3200400" cy="461665"/>
          </a:xfrm>
          <a:prstGeom prst="rect">
            <a:avLst/>
          </a:prstGeom>
          <a:noFill/>
        </p:spPr>
        <p:txBody>
          <a:bodyPr wrap="square" rtlCol="0">
            <a:spAutoFit/>
          </a:bodyPr>
          <a:lstStyle/>
          <a:p>
            <a:r>
              <a:rPr lang="en-US" dirty="0" smtClean="0"/>
              <a:t>Example Photograph</a:t>
            </a:r>
            <a:endParaRPr lang="en-US" dirty="0"/>
          </a:p>
        </p:txBody>
      </p:sp>
    </p:spTree>
    <p:extLst>
      <p:ext uri="{BB962C8B-B14F-4D97-AF65-F5344CB8AC3E}">
        <p14:creationId xmlns:p14="http://schemas.microsoft.com/office/powerpoint/2010/main" val="2431665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65416" y="2128477"/>
            <a:ext cx="4082784" cy="3967523"/>
          </a:xfrm>
        </p:spPr>
        <p:txBody>
          <a:bodyPr>
            <a:normAutofit/>
          </a:bodyPr>
          <a:lstStyle/>
          <a:p>
            <a:r>
              <a:rPr lang="en-US" sz="2000" dirty="0"/>
              <a:t>Sediment is tiny </a:t>
            </a:r>
            <a:r>
              <a:rPr lang="en-US" sz="2000" dirty="0" smtClean="0"/>
              <a:t>particles of </a:t>
            </a:r>
            <a:r>
              <a:rPr lang="en-US" sz="2000" dirty="0"/>
              <a:t>soil and </a:t>
            </a:r>
            <a:r>
              <a:rPr lang="en-US" sz="2000" dirty="0" smtClean="0"/>
              <a:t>undissolved solid </a:t>
            </a:r>
            <a:r>
              <a:rPr lang="en-US" sz="2000" dirty="0"/>
              <a:t>material carried </a:t>
            </a:r>
            <a:r>
              <a:rPr lang="en-US" sz="2000" dirty="0" smtClean="0"/>
              <a:t>by water</a:t>
            </a:r>
            <a:endParaRPr lang="en-US" sz="2000" dirty="0"/>
          </a:p>
          <a:p>
            <a:pPr lvl="1"/>
            <a:r>
              <a:rPr lang="en-US" sz="1900" dirty="0" smtClean="0"/>
              <a:t>Sediment clouds water</a:t>
            </a:r>
            <a:r>
              <a:rPr lang="en-US" sz="1900" dirty="0"/>
              <a:t>, making it difficult </a:t>
            </a:r>
            <a:r>
              <a:rPr lang="en-US" sz="1900" dirty="0" smtClean="0"/>
              <a:t>for light </a:t>
            </a:r>
            <a:r>
              <a:rPr lang="en-US" sz="1900" dirty="0"/>
              <a:t>to reach organisms </a:t>
            </a:r>
            <a:r>
              <a:rPr lang="en-US" sz="1900" dirty="0" smtClean="0"/>
              <a:t>and plants </a:t>
            </a:r>
            <a:r>
              <a:rPr lang="en-US" sz="1900" dirty="0"/>
              <a:t>that </a:t>
            </a:r>
            <a:r>
              <a:rPr lang="en-US" sz="1900" dirty="0" smtClean="0"/>
              <a:t>require photosynthesis </a:t>
            </a:r>
            <a:r>
              <a:rPr lang="en-US" sz="1900" dirty="0"/>
              <a:t>for </a:t>
            </a:r>
            <a:r>
              <a:rPr lang="en-US" sz="1900" dirty="0" smtClean="0"/>
              <a:t>energy production</a:t>
            </a:r>
            <a:r>
              <a:rPr lang="en-US" sz="1900" dirty="0"/>
              <a:t>.</a:t>
            </a:r>
          </a:p>
          <a:p>
            <a:pPr lvl="1"/>
            <a:r>
              <a:rPr lang="en-US" sz="1900" dirty="0" smtClean="0"/>
              <a:t>Sediment </a:t>
            </a:r>
            <a:r>
              <a:rPr lang="en-US" sz="1900" dirty="0"/>
              <a:t>may also </a:t>
            </a:r>
            <a:r>
              <a:rPr lang="en-US" sz="1900" dirty="0" smtClean="0"/>
              <a:t>carry pesticides </a:t>
            </a:r>
            <a:r>
              <a:rPr lang="en-US" sz="1900" dirty="0"/>
              <a:t>and </a:t>
            </a:r>
            <a:r>
              <a:rPr lang="en-US" sz="1900" dirty="0" smtClean="0"/>
              <a:t>toxic chemicals</a:t>
            </a:r>
            <a:r>
              <a:rPr lang="en-US" sz="1900" dirty="0"/>
              <a:t>.</a:t>
            </a: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00600" y="2209800"/>
            <a:ext cx="4114800" cy="2743200"/>
          </a:xfrm>
        </p:spPr>
      </p:pic>
      <p:sp>
        <p:nvSpPr>
          <p:cNvPr id="5" name="Title 4"/>
          <p:cNvSpPr>
            <a:spLocks noGrp="1"/>
          </p:cNvSpPr>
          <p:nvPr>
            <p:ph type="title"/>
          </p:nvPr>
        </p:nvSpPr>
        <p:spPr>
          <a:xfrm>
            <a:off x="381000" y="1292838"/>
            <a:ext cx="7315200" cy="715962"/>
          </a:xfrm>
        </p:spPr>
        <p:txBody>
          <a:bodyPr/>
          <a:lstStyle/>
          <a:p>
            <a:pPr algn="ctr"/>
            <a:r>
              <a:rPr lang="en-US" sz="2400" dirty="0" smtClean="0"/>
              <a:t>Pollution from Soil Erosion</a:t>
            </a:r>
            <a:endParaRPr lang="en-US" sz="2400" dirty="0"/>
          </a:p>
        </p:txBody>
      </p:sp>
      <p:sp>
        <p:nvSpPr>
          <p:cNvPr id="6" name="Title 3"/>
          <p:cNvSpPr txBox="1">
            <a:spLocks/>
          </p:cNvSpPr>
          <p:nvPr/>
        </p:nvSpPr>
        <p:spPr bwMode="auto">
          <a:xfrm>
            <a:off x="228600" y="381000"/>
            <a:ext cx="7315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2400" dirty="0" smtClean="0">
                <a:solidFill>
                  <a:schemeClr val="bg1"/>
                </a:solidFill>
              </a:rPr>
              <a:t>Requirement 3d3</a:t>
            </a:r>
            <a:endParaRPr lang="en-US" sz="2400" dirty="0">
              <a:solidFill>
                <a:schemeClr val="bg1"/>
              </a:solidFill>
            </a:endParaRPr>
          </a:p>
        </p:txBody>
      </p:sp>
    </p:spTree>
    <p:extLst>
      <p:ext uri="{BB962C8B-B14F-4D97-AF65-F5344CB8AC3E}">
        <p14:creationId xmlns:p14="http://schemas.microsoft.com/office/powerpoint/2010/main" val="4159874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powerpoint-template-24">
  <a:themeElements>
    <a:clrScheme name="">
      <a:dk1>
        <a:srgbClr val="5F5F5F"/>
      </a:dk1>
      <a:lt1>
        <a:srgbClr val="FFFFFF"/>
      </a:lt1>
      <a:dk2>
        <a:srgbClr val="5F5F5F"/>
      </a:dk2>
      <a:lt2>
        <a:srgbClr val="238A00"/>
      </a:lt2>
      <a:accent1>
        <a:srgbClr val="31A70A"/>
      </a:accent1>
      <a:accent2>
        <a:srgbClr val="54C322"/>
      </a:accent2>
      <a:accent3>
        <a:srgbClr val="FFFFFF"/>
      </a:accent3>
      <a:accent4>
        <a:srgbClr val="505050"/>
      </a:accent4>
      <a:accent5>
        <a:srgbClr val="ADD0AA"/>
      </a:accent5>
      <a:accent6>
        <a:srgbClr val="4BB01E"/>
      </a:accent6>
      <a:hlink>
        <a:srgbClr val="82DA46"/>
      </a:hlink>
      <a:folHlink>
        <a:srgbClr val="CDCDCD"/>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FBB240"/>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FE564C"/>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BB2A32"/>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E84A25"/>
        </a:lt2>
        <a:accent1>
          <a:srgbClr val="ED6A24"/>
        </a:accent1>
        <a:accent2>
          <a:srgbClr val="F99E1C"/>
        </a:accent2>
        <a:accent3>
          <a:srgbClr val="FFFFFF"/>
        </a:accent3>
        <a:accent4>
          <a:srgbClr val="404040"/>
        </a:accent4>
        <a:accent5>
          <a:srgbClr val="F4B9AC"/>
        </a:accent5>
        <a:accent6>
          <a:srgbClr val="E28F18"/>
        </a:accent6>
        <a:hlink>
          <a:srgbClr val="F1B54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B92D14"/>
        </a:lt2>
        <a:accent1>
          <a:srgbClr val="D34E13"/>
        </a:accent1>
        <a:accent2>
          <a:srgbClr val="DC9009"/>
        </a:accent2>
        <a:accent3>
          <a:srgbClr val="FFFFFF"/>
        </a:accent3>
        <a:accent4>
          <a:srgbClr val="404040"/>
        </a:accent4>
        <a:accent5>
          <a:srgbClr val="E6B2AA"/>
        </a:accent5>
        <a:accent6>
          <a:srgbClr val="C78207"/>
        </a:accent6>
        <a:hlink>
          <a:srgbClr val="EEC63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AE6310"/>
        </a:lt2>
        <a:accent1>
          <a:srgbClr val="E79613"/>
        </a:accent1>
        <a:accent2>
          <a:srgbClr val="E1720D"/>
        </a:accent2>
        <a:accent3>
          <a:srgbClr val="FFFFFF"/>
        </a:accent3>
        <a:accent4>
          <a:srgbClr val="404040"/>
        </a:accent4>
        <a:accent5>
          <a:srgbClr val="F1C9AA"/>
        </a:accent5>
        <a:accent6>
          <a:srgbClr val="CC670B"/>
        </a:accent6>
        <a:hlink>
          <a:srgbClr val="C6470A"/>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AF5612"/>
        </a:lt2>
        <a:accent1>
          <a:srgbClr val="CB882F"/>
        </a:accent1>
        <a:accent2>
          <a:srgbClr val="E7C432"/>
        </a:accent2>
        <a:accent3>
          <a:srgbClr val="FFFFFF"/>
        </a:accent3>
        <a:accent4>
          <a:srgbClr val="404040"/>
        </a:accent4>
        <a:accent5>
          <a:srgbClr val="E2C3AD"/>
        </a:accent5>
        <a:accent6>
          <a:srgbClr val="D1B12C"/>
        </a:accent6>
        <a:hlink>
          <a:srgbClr val="EECA34"/>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9A5E40"/>
        </a:lt2>
        <a:accent1>
          <a:srgbClr val="AE7750"/>
        </a:accent1>
        <a:accent2>
          <a:srgbClr val="C08D60"/>
        </a:accent2>
        <a:accent3>
          <a:srgbClr val="FFFFFF"/>
        </a:accent3>
        <a:accent4>
          <a:srgbClr val="404040"/>
        </a:accent4>
        <a:accent5>
          <a:srgbClr val="D3BDB3"/>
        </a:accent5>
        <a:accent6>
          <a:srgbClr val="AE7F56"/>
        </a:accent6>
        <a:hlink>
          <a:srgbClr val="CCA47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D1BB77"/>
        </a:lt2>
        <a:accent1>
          <a:srgbClr val="DBBA87"/>
        </a:accent1>
        <a:accent2>
          <a:srgbClr val="E0B265"/>
        </a:accent2>
        <a:accent3>
          <a:srgbClr val="FFFFFF"/>
        </a:accent3>
        <a:accent4>
          <a:srgbClr val="404040"/>
        </a:accent4>
        <a:accent5>
          <a:srgbClr val="EAD9C3"/>
        </a:accent5>
        <a:accent6>
          <a:srgbClr val="CBA15B"/>
        </a:accent6>
        <a:hlink>
          <a:srgbClr val="E9C27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3D3D3"/>
        </a:folHlink>
      </a:clrScheme>
      <a:clrMap bg1="lt1" tx1="dk1" bg2="lt2" tx2="dk2" accent1="accent1" accent2="accent2" accent3="accent3" accent4="accent4" accent5="accent5" accent6="accent6" hlink="hlink" folHlink="folHlink"/>
    </a:extraClrScheme>
    <a:extraClrScheme>
      <a:clrScheme name="powerpoint-template-24 14">
        <a:dk1>
          <a:srgbClr val="FFFFFF"/>
        </a:dk1>
        <a:lt1>
          <a:srgbClr val="FFFFFF"/>
        </a:lt1>
        <a:dk2>
          <a:srgbClr val="FFFFFF"/>
        </a:dk2>
        <a:lt2>
          <a:srgbClr val="45762A"/>
        </a:lt2>
        <a:accent1>
          <a:srgbClr val="42934C"/>
        </a:accent1>
        <a:accent2>
          <a:srgbClr val="34B66A"/>
        </a:accent2>
        <a:accent3>
          <a:srgbClr val="FFFFFF"/>
        </a:accent3>
        <a:accent4>
          <a:srgbClr val="DADADA"/>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5">
        <a:dk1>
          <a:srgbClr val="FFFFFF"/>
        </a:dk1>
        <a:lt1>
          <a:srgbClr val="FFFFFF"/>
        </a:lt1>
        <a:dk2>
          <a:srgbClr val="FFFFFF"/>
        </a:dk2>
        <a:lt2>
          <a:srgbClr val="55A6FE"/>
        </a:lt2>
        <a:accent1>
          <a:srgbClr val="71BBFF"/>
        </a:accent1>
        <a:accent2>
          <a:srgbClr val="74CCFF"/>
        </a:accent2>
        <a:accent3>
          <a:srgbClr val="FFFFFF"/>
        </a:accent3>
        <a:accent4>
          <a:srgbClr val="DADADA"/>
        </a:accent4>
        <a:accent5>
          <a:srgbClr val="BBDAFF"/>
        </a:accent5>
        <a:accent6>
          <a:srgbClr val="68B9E7"/>
        </a:accent6>
        <a:hlink>
          <a:srgbClr val="94D8FF"/>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6">
        <a:dk1>
          <a:srgbClr val="FFFFFF"/>
        </a:dk1>
        <a:lt1>
          <a:srgbClr val="FFFFFF"/>
        </a:lt1>
        <a:dk2>
          <a:srgbClr val="FFFFFF"/>
        </a:dk2>
        <a:lt2>
          <a:srgbClr val="4BA1FF"/>
        </a:lt2>
        <a:accent1>
          <a:srgbClr val="5DB2FF"/>
        </a:accent1>
        <a:accent2>
          <a:srgbClr val="65C8FF"/>
        </a:accent2>
        <a:accent3>
          <a:srgbClr val="FFFFFF"/>
        </a:accent3>
        <a:accent4>
          <a:srgbClr val="DADADA"/>
        </a:accent4>
        <a:accent5>
          <a:srgbClr val="B6D5FF"/>
        </a:accent5>
        <a:accent6>
          <a:srgbClr val="5BB5E7"/>
        </a:accent6>
        <a:hlink>
          <a:srgbClr val="87E1FF"/>
        </a:hlink>
        <a:folHlink>
          <a:srgbClr val="FFFF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powerpoint-template</Template>
  <TotalTime>1327</TotalTime>
  <Words>14980</Words>
  <Application>Microsoft Office PowerPoint</Application>
  <PresentationFormat>On-screen Show (4:3)</PresentationFormat>
  <Paragraphs>958</Paragraphs>
  <Slides>147</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147</vt:i4>
      </vt:variant>
    </vt:vector>
  </HeadingPairs>
  <TitlesOfParts>
    <vt:vector size="153" baseType="lpstr">
      <vt:lpstr>Arial</vt:lpstr>
      <vt:lpstr>Arial Narrow</vt:lpstr>
      <vt:lpstr>Franklin Gothic Medium</vt:lpstr>
      <vt:lpstr>Microsoft Sans Serif</vt:lpstr>
      <vt:lpstr>Tunga</vt:lpstr>
      <vt:lpstr>powerpoint-template-24</vt:lpstr>
      <vt:lpstr>Environmental Science Merit Badge</vt:lpstr>
      <vt:lpstr>PowerPoint Presentation</vt:lpstr>
      <vt:lpstr>Do ONE activity from seven of the following categories (using the activities in the merit badge pamphlet as the basis for planning and carrying out your projects):</vt:lpstr>
      <vt:lpstr>Do ONE activity from seven of the following categories (using the activities in the merit badge pamphlet as the basis for planning and carrying out your projects):</vt:lpstr>
      <vt:lpstr>Do ONE activity from seven of the following categories (using the activities in the merit badge pamphlet as the basis for planning and carrying out your projects):</vt:lpstr>
      <vt:lpstr>Do ONE activity from seven of the following categories (using the activities in the merit badge pamphlet as the basis for planning and carrying out your projects):</vt:lpstr>
      <vt:lpstr>Do ONE activity from seven of the following categories (using the activities in the merit badge pamphlet as the basis for planning and carrying out your projects):</vt:lpstr>
      <vt:lpstr>Do ONE activity from seven of the following categories (using the activities in the merit badge pamphlet as the basis for planning and carrying out your projects):</vt:lpstr>
      <vt:lpstr>Do ONE activity from seven of the following categories (using the activities in the merit badge pamphlet as the basis for planning and carrying out your projects):</vt:lpstr>
      <vt:lpstr>Do ONE activity from seven of the following categories (using the activities in the merit badge pamphlet as the basis for planning and carrying out your projects):</vt:lpstr>
      <vt:lpstr>PowerPoint Presentation</vt:lpstr>
      <vt:lpstr>PowerPoint Presentation</vt:lpstr>
      <vt:lpstr>PowerPoint Presentation</vt:lpstr>
      <vt:lpstr>Native Americans</vt:lpstr>
      <vt:lpstr>Yellowstone National Park</vt:lpstr>
      <vt:lpstr>Sierra Club</vt:lpstr>
      <vt:lpstr>Gifford Pinchot</vt:lpstr>
      <vt:lpstr>President Theodore Roosevelt 1901-1909</vt:lpstr>
      <vt:lpstr>US Forest Service</vt:lpstr>
      <vt:lpstr>Dust Bowl</vt:lpstr>
      <vt:lpstr>Silent Spring</vt:lpstr>
      <vt:lpstr>Cuyahoga River Fire 1969</vt:lpstr>
      <vt:lpstr>National Environmental Policy Act 1969</vt:lpstr>
      <vt:lpstr>Clean Air Act 1970</vt:lpstr>
      <vt:lpstr>EPA Established 1970</vt:lpstr>
      <vt:lpstr>Earth Day 1970</vt:lpstr>
      <vt:lpstr>Clean Water Act 1972</vt:lpstr>
      <vt:lpstr>Love Canal</vt:lpstr>
      <vt:lpstr>Love Canal</vt:lpstr>
      <vt:lpstr>Exxon Valdez 1989</vt:lpstr>
      <vt:lpstr>PowerPoint Presentation</vt:lpstr>
      <vt:lpstr>PowerPoint Presentation</vt:lpstr>
      <vt:lpstr>PowerPoint Presentation</vt:lpstr>
      <vt:lpstr>PowerPoint Presentation</vt:lpstr>
      <vt:lpstr>PowerPoint Presentation</vt:lpstr>
      <vt:lpstr>Environmental Science Terms</vt:lpstr>
      <vt:lpstr>Biosphere</vt:lpstr>
      <vt:lpstr>Symbiosis</vt:lpstr>
      <vt:lpstr>Niche</vt:lpstr>
      <vt:lpstr>Habitat</vt:lpstr>
      <vt:lpstr>Conservation</vt:lpstr>
      <vt:lpstr>Threatened vs Endangered</vt:lpstr>
      <vt:lpstr>PowerPoint Presentation</vt:lpstr>
      <vt:lpstr>PowerPoint Presentation</vt:lpstr>
      <vt:lpstr>Extinction is the termination of a species.</vt:lpstr>
      <vt:lpstr>Pollution Prevention</vt:lpstr>
      <vt:lpstr>Brownfield</vt:lpstr>
      <vt:lpstr>Ozone</vt:lpstr>
      <vt:lpstr>Watershed</vt:lpstr>
      <vt:lpstr>Airshed</vt:lpstr>
      <vt:lpstr>Nonpoint source pollution</vt:lpstr>
      <vt:lpstr>Hybrid vehicle</vt:lpstr>
      <vt:lpstr>Fuel cell</vt:lpstr>
      <vt:lpstr>PowerPoint Presentation</vt:lpstr>
      <vt:lpstr>Conduct an experiment to find out how living things respond to changes in their environments. Discuss your observations with your counselor.</vt:lpstr>
      <vt:lpstr>Conduct an experiment to find out how living things respond to changes in their environments. Record your observations and conclusions in a notebook and discuss with your counselor.</vt:lpstr>
      <vt:lpstr>Conduct an experiment illustrating the greenhouse effect. Keep a journal of your data and observations. Discuss your conclusions with your counselor.</vt:lpstr>
      <vt:lpstr>Conduct an experiment illustrating the greenhouse effect. Keep a journal of your data and observations. Discuss your conclusions with your counselor.</vt:lpstr>
      <vt:lpstr>Conduct an experiment illustrating the greenhouse effect. Keep a journal of your data, observations, and conclusions. Discuss your conclusions with your counselor.</vt:lpstr>
      <vt:lpstr>Discuss what is an ecosystem. Tell how it is maintained in nature and how it survives.</vt:lpstr>
      <vt:lpstr>PowerPoint Presentation</vt:lpstr>
      <vt:lpstr>PowerPoint Presentation</vt:lpstr>
      <vt:lpstr>PowerPoint Presentation</vt:lpstr>
      <vt:lpstr>PowerPoint Presentation</vt:lpstr>
      <vt:lpstr>Perform an experiment to test for particulates that contribute to air pollution. Discuss your findings with your counselor.</vt:lpstr>
      <vt:lpstr>Perform an experiment to test for particulates that contribute to air pollution. Discuss your findings with your counselor.</vt:lpstr>
      <vt:lpstr>Perform an experiment to test for particulates that contribute to air pollution. Discuss your findings with your counselor.</vt:lpstr>
      <vt:lpstr>Trip Log</vt:lpstr>
      <vt:lpstr>What is acid rain? </vt:lpstr>
      <vt:lpstr>What is acid rain? </vt:lpstr>
      <vt:lpstr>How acid rain effects the environment.</vt:lpstr>
      <vt:lpstr>How acid rain effects the environment.</vt:lpstr>
      <vt:lpstr>How acid rain affects the environment.</vt:lpstr>
      <vt:lpstr>Steps society can take to help reduce the effects of acid rain.</vt:lpstr>
      <vt:lpstr>PowerPoint Presentation</vt:lpstr>
      <vt:lpstr>Conduct an experiment to show how living things react to thermal pollution. Discuss your observations with your counselor.</vt:lpstr>
      <vt:lpstr>Conduct an experiment to show how living things react to thermal pollution. Discuss your observations with your counselor.</vt:lpstr>
      <vt:lpstr>Conduct an experiment to show how living things react to thermal pollution. Discuss your observations with your counselor.</vt:lpstr>
      <vt:lpstr>Conduct an experiment to identify the methods that could be used to mediate (reduce) the effects of an oil spill on waterfowl. Discuss your results with your counselor.</vt:lpstr>
      <vt:lpstr>Conduct an experiment to identify the methods that could be used to mediate (reduce) the effects of an oil spill on waterfowl. Discuss your results with your counselor.</vt:lpstr>
      <vt:lpstr>Conduct an experiment to identify the methods that could be used to mediate (reduce) the effects of an oil spill on waterfowl. Discuss your results with your counselor.</vt:lpstr>
      <vt:lpstr>Methods of Oil-Spill Cleanup</vt:lpstr>
      <vt:lpstr>Methods of Oil-Spill Cleanup</vt:lpstr>
      <vt:lpstr>Methods of Oil-Spill Cleanup</vt:lpstr>
      <vt:lpstr>Methods of Oil-Spill Cleanup</vt:lpstr>
      <vt:lpstr>Methods of Oil-Spill Cleanup</vt:lpstr>
      <vt:lpstr>Methods of Oil-Spill Cleanup</vt:lpstr>
      <vt:lpstr>Methods of Oil-Spill Cleanup</vt:lpstr>
      <vt:lpstr>PowerPoint Presentation</vt:lpstr>
      <vt:lpstr>What is Biomagnification?</vt:lpstr>
      <vt:lpstr>PowerPoint Presentation</vt:lpstr>
      <vt:lpstr>Conduct an experiment to illustrate soil erosion by water. Take photographs or make a drawing of the soil before and after your experiment, and make a poster showing your results. Present your poster to your patrol or troop.</vt:lpstr>
      <vt:lpstr>Conduct an experiment to illustrate soil erosion by water. Take photographs or make a drawing of the soil before and after your experiment, and make a poster showing your results. Present your poster to your patrol or troop.</vt:lpstr>
      <vt:lpstr>Conduct an experiment to illustrate soil erosion by water. Take photographs or make a drawing of the soil before and after your experiment, and make a poster showing your results. Present your poster to your patrol or troop.</vt:lpstr>
      <vt:lpstr>Perform an experiment to determine the effect of an oil spill on land. Discuss your conclusions with your counselor.</vt:lpstr>
      <vt:lpstr>Perform an experiment to determine the effect of an oil spill on land. Discuss your conclusions with your counselor.</vt:lpstr>
      <vt:lpstr>Perform an experiment to determine the effect of an oil spill on land. Discuss your conclusions with your counselor.</vt:lpstr>
      <vt:lpstr>PowerPoint Presentation</vt:lpstr>
      <vt:lpstr>Pollution from Soil Erosion</vt:lpstr>
      <vt:lpstr>PowerPoint Presentation</vt:lpstr>
      <vt:lpstr>PowerPoint Presentation</vt:lpstr>
      <vt:lpstr>Do research on one species that was endangered or threatened but which has now recovered. Find out how the organism recovered, and what its new status is. Write a 100-word report on the species and discuss it with your counselor. </vt:lpstr>
      <vt:lpstr>PowerPoint Presentation</vt:lpstr>
      <vt:lpstr>PowerPoint Presentation</vt:lpstr>
      <vt:lpstr>PowerPoint Presentation</vt:lpstr>
      <vt:lpstr>Sources of Household Pollution</vt:lpstr>
      <vt:lpstr>Toxic Chemicals</vt:lpstr>
      <vt:lpstr>Ideas for Ways You Can Reduce Pollution</vt:lpstr>
      <vt:lpstr>Practice two ways your family can reduce pollution for seven days.</vt:lpstr>
      <vt:lpstr>20 Easy Ways to Conserve Resources</vt:lpstr>
      <vt:lpstr>20 Easy Ways to Conserve Resources</vt:lpstr>
      <vt:lpstr>PowerPoint Presentation</vt:lpstr>
      <vt:lpstr>Perform an experiment on packaging materials to find out which ones are biodegradable. Discuss your conclusions with your counselor.</vt:lpstr>
      <vt:lpstr>Perform an experiment on packaging materials to find out which ones are biodegradable. Discuss your conclusions with your counselor.</vt:lpstr>
      <vt:lpstr>Perform an experiment on packaging materials to find out which ones are biodegradable. Discuss your conclusions with your counselor.</vt:lpstr>
      <vt:lpstr>Do ONE activity from seven of the following categories (using the activities in the merit badge pamphlet as the basis for planning and carrying out your projects):</vt:lpstr>
      <vt:lpstr>Using photographs or illustrations, point out the differences between a drone and a worker bee. </vt:lpstr>
      <vt:lpstr>Discuss the stages of bee development (eggs, larvae, pupae). Explain the part played in the life of the hive by the queen, the drones, and the workers.</vt:lpstr>
      <vt:lpstr>Explain the pollination process of honey bees.</vt:lpstr>
      <vt:lpstr>Explain what propolis is and how it is used by honey bees. </vt:lpstr>
      <vt:lpstr>Tell how bees make honey and beeswax, and how both are harvested. </vt:lpstr>
      <vt:lpstr>Tell how bees make honey and beeswax, and how both are harvested. </vt:lpstr>
      <vt:lpstr>Present to your counselor a one-page report on how and why honey bees are used in pollinating food crops. In your report, discuss the problems faced by the bee population today, and the impact to humanity if there were no pollinators. Share your report with your troop or patrol, your class at school, or another group approved by your counselor.  </vt:lpstr>
      <vt:lpstr>Native Bees</vt:lpstr>
      <vt:lpstr>Native Bee Biology</vt:lpstr>
      <vt:lpstr>Native Bees</vt:lpstr>
      <vt:lpstr>Discuss with your counselor the effectiveness of native bees as pollinators. Identify some of the native bees found in your area. Construct and install a native bee house. </vt:lpstr>
      <vt:lpstr>Do ONE activity from seven of the following categories (using the activities in the merit badge pamphlet as the basis for planning and carrying out your projects):</vt:lpstr>
      <vt:lpstr>Learn to identify the major invasive plant species in your community or camp and explain to your counselor what can be done to either eradicate or control their spread. </vt:lpstr>
      <vt:lpstr>Do research on two invasive plant or animal species in your community or camp. Find out where the species originated, how they were transported to the United States, their life history, how they are spread, and the recommended means to eradicate or control their spread. Report your research orally or in writing to your counselor. </vt:lpstr>
      <vt:lpstr>Take part in a project of at least one hour to eradicate or control the spread of an invasive plant species in your community or camp. </vt:lpstr>
      <vt:lpstr>Requirement 4</vt:lpstr>
      <vt:lpstr>Study Plots Activity</vt:lpstr>
      <vt:lpstr>Study Plots Activity (continued)</vt:lpstr>
      <vt:lpstr>Study Plots Activity (continued)</vt:lpstr>
      <vt:lpstr>Nature Study Activity</vt:lpstr>
      <vt:lpstr>Nature Study Activity (continued)</vt:lpstr>
      <vt:lpstr>Nature Study Activity (continued)</vt:lpstr>
      <vt:lpstr>Describe a construction project that might be proposed for your community by your local or state government.</vt:lpstr>
      <vt:lpstr>Suggested Construction Projects</vt:lpstr>
      <vt:lpstr>Environmental Impact Statement Procedure</vt:lpstr>
      <vt:lpstr>Environmental Impact Statement Procedure (continued)</vt:lpstr>
      <vt:lpstr>Environmental Impact Statement Procedure (continued)</vt:lpstr>
      <vt:lpstr>Environmental Impact Statement Procedure (continued)</vt:lpstr>
      <vt:lpstr>Three Gorges Dam on the Yangzi River in China</vt:lpstr>
      <vt:lpstr>Requirement 6</vt:lpstr>
      <vt:lpstr>PowerPoint Presentation</vt:lpstr>
    </vt:vector>
  </TitlesOfParts>
  <Company>Templates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Science Merit Badge</dc:title>
  <dc:creator>Terry McKibben</dc:creator>
  <cp:lastModifiedBy>Terry McKibben</cp:lastModifiedBy>
  <cp:revision>139</cp:revision>
  <dcterms:created xsi:type="dcterms:W3CDTF">2020-04-29T21:14:16Z</dcterms:created>
  <dcterms:modified xsi:type="dcterms:W3CDTF">2020-05-02T16:08:24Z</dcterms:modified>
</cp:coreProperties>
</file>